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8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EB5-ACF1-4EE0-A28F-A6D6185D46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6075-773C-4CB8-88EC-F1FD18A3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1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EB5-ACF1-4EE0-A28F-A6D6185D46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6075-773C-4CB8-88EC-F1FD18A3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3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EB5-ACF1-4EE0-A28F-A6D6185D46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6075-773C-4CB8-88EC-F1FD18A3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1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EB5-ACF1-4EE0-A28F-A6D6185D46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6075-773C-4CB8-88EC-F1FD18A3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2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EB5-ACF1-4EE0-A28F-A6D6185D46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6075-773C-4CB8-88EC-F1FD18A3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8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EB5-ACF1-4EE0-A28F-A6D6185D46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6075-773C-4CB8-88EC-F1FD18A3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1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EB5-ACF1-4EE0-A28F-A6D6185D46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6075-773C-4CB8-88EC-F1FD18A3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08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EB5-ACF1-4EE0-A28F-A6D6185D46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6075-773C-4CB8-88EC-F1FD18A3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5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EB5-ACF1-4EE0-A28F-A6D6185D46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6075-773C-4CB8-88EC-F1FD18A3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EB5-ACF1-4EE0-A28F-A6D6185D46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6075-773C-4CB8-88EC-F1FD18A3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7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EB5-ACF1-4EE0-A28F-A6D6185D46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6075-773C-4CB8-88EC-F1FD18A3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3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BFEB5-ACF1-4EE0-A28F-A6D6185D46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6075-773C-4CB8-88EC-F1FD18A3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7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7.png"/><Relationship Id="rId3" Type="http://schemas.openxmlformats.org/officeDocument/2006/relationships/image" Target="../media/image8.png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microsoft.com/office/2007/relationships/hdphoto" Target="../media/hdphoto6.wdp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microsoft.com/office/2007/relationships/hdphoto" Target="../media/hdphoto5.wdp"/><Relationship Id="rId23" Type="http://schemas.openxmlformats.org/officeDocument/2006/relationships/image" Target="../media/image2.png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0-07/1593790491_69-p-svetlii-fon-dlya-prezentatsii-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50"/>
            <a:ext cx="12191999" cy="687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599" y="1985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Роль педагога </a:t>
            </a:r>
            <a:r>
              <a:rPr lang="ru-RU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как </a:t>
            </a:r>
            <a:r>
              <a:rPr lang="ru-RU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основополагающего элемента </a:t>
            </a:r>
            <a:r>
              <a:rPr lang="ru-RU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в </a:t>
            </a:r>
            <a:r>
              <a:rPr lang="ru-RU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системе качества образования</a:t>
            </a:r>
          </a:p>
        </p:txBody>
      </p:sp>
      <p:pic>
        <p:nvPicPr>
          <p:cNvPr id="5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8" y="629432"/>
            <a:ext cx="1000041" cy="12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8299" y="5431115"/>
            <a:ext cx="169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26 августа 2022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. Иваново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50866" y="743745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Condensed" panose="020B0502040204020203" pitchFamily="34" charset="0"/>
              </a:rPr>
              <a:t>Августовский педагогический совет</a:t>
            </a:r>
            <a:endParaRPr lang="ru-RU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0-07/1593790491_69-p-svetlii-fon-dlya-prezentatsii-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50"/>
            <a:ext cx="12191999" cy="687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3031" y="1731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Учитель – стратегическая единица </a:t>
            </a:r>
            <a:br>
              <a:rPr lang="ru-RU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современного образования </a:t>
            </a:r>
            <a:endParaRPr lang="ru-RU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8" y="629432"/>
            <a:ext cx="1000041" cy="12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8299" y="5431115"/>
            <a:ext cx="169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26 августа 2022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. Иваново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50866" y="743745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Condensed" panose="020B0502040204020203" pitchFamily="34" charset="0"/>
              </a:rPr>
              <a:t>Августовский педагогический совет</a:t>
            </a:r>
            <a:endParaRPr lang="ru-RU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9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едерации утверждены обновленные федеральные государственные образовательны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" y="0"/>
            <a:ext cx="2622427" cy="14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ebstockreview.net/images/businesswoman-clipart-silhouette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5" t="9383" r="35938" b="12278"/>
          <a:stretch/>
        </p:blipFill>
        <p:spPr bwMode="auto">
          <a:xfrm flipH="1">
            <a:off x="329559" y="1475116"/>
            <a:ext cx="2454187" cy="483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35805"/>
              </p:ext>
            </p:extLst>
          </p:nvPr>
        </p:nvGraphicFramePr>
        <p:xfrm>
          <a:off x="2641601" y="392853"/>
          <a:ext cx="9330267" cy="612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3244"/>
                <a:gridCol w="7367023"/>
              </a:tblGrid>
              <a:tr h="625927">
                <a:tc>
                  <a:txBody>
                    <a:bodyPr/>
                    <a:lstStyle/>
                    <a:p>
                      <a:r>
                        <a:rPr lang="ru-RU" dirty="0" smtClean="0"/>
                        <a:t>100% школ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согласовали свои позиции по введению ФГОС НОО и ООО с управлением образования Администрации города Иванова.</a:t>
                      </a:r>
                    </a:p>
                  </a:txBody>
                  <a:tcPr/>
                </a:tc>
              </a:tr>
              <a:tr h="625927">
                <a:tc>
                  <a:txBody>
                    <a:bodyPr/>
                    <a:lstStyle/>
                    <a:p>
                      <a:r>
                        <a:rPr lang="ru-RU" dirty="0" smtClean="0"/>
                        <a:t>3 школы (6,12%)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получили статус регионального пилота по внедрению обновленных стандартов в режиме опережения.</a:t>
                      </a:r>
                    </a:p>
                  </a:txBody>
                  <a:tcPr/>
                </a:tc>
              </a:tr>
              <a:tr h="625927">
                <a:tc>
                  <a:txBody>
                    <a:bodyPr/>
                    <a:lstStyle/>
                    <a:p>
                      <a:r>
                        <a:rPr lang="ru-RU" dirty="0" smtClean="0"/>
                        <a:t>100% школ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разработаны Дорожные карты (планы-графики) мероприятий по переходу на обновленный ФГОС </a:t>
                      </a:r>
                      <a:endParaRPr lang="ru-RU" dirty="0"/>
                    </a:p>
                  </a:txBody>
                  <a:tcPr/>
                </a:tc>
              </a:tr>
              <a:tr h="625927">
                <a:tc>
                  <a:txBody>
                    <a:bodyPr/>
                    <a:lstStyle/>
                    <a:p>
                      <a:r>
                        <a:rPr lang="ru-RU" dirty="0" smtClean="0"/>
                        <a:t>В 100% школ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изданы приказы о разработке образовательных программ НОО и ООО в соответствии с новыми требованиями.</a:t>
                      </a:r>
                    </a:p>
                  </a:txBody>
                  <a:tcPr/>
                </a:tc>
              </a:tr>
              <a:tr h="357672">
                <a:tc>
                  <a:txBody>
                    <a:bodyPr/>
                    <a:lstStyle/>
                    <a:p>
                      <a:r>
                        <a:rPr lang="ru-RU" dirty="0" smtClean="0"/>
                        <a:t>88%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учителей первых классов прошли обучение по обновленному ФГОС НОО</a:t>
                      </a:r>
                      <a:endParaRPr lang="ru-RU" dirty="0"/>
                    </a:p>
                  </a:txBody>
                  <a:tcPr/>
                </a:tc>
              </a:tr>
              <a:tr h="2503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 классы: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73,7 % учителя филологии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82 % учителя математики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63,93% учителей иностранного языка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70% учителей истории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72,9% учителей географии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69,2% учителей биологии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66,6% учителей ИЗО и музыки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54,28% учителей технологии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60% учителей физической культуры</a:t>
                      </a:r>
                      <a:endParaRPr lang="ru-RU" dirty="0"/>
                    </a:p>
                  </a:txBody>
                  <a:tcPr/>
                </a:tc>
              </a:tr>
              <a:tr h="625927">
                <a:tc>
                  <a:txBody>
                    <a:bodyPr/>
                    <a:lstStyle/>
                    <a:p>
                      <a:r>
                        <a:rPr lang="ru-RU" dirty="0" smtClean="0"/>
                        <a:t>67%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 приняли участие в работе муниципальных методических объединений по обновленным стандартам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05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0-07/1593790491_69-p-svetlii-fon-dlya-prezentatsii-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650"/>
            <a:ext cx="12191999" cy="687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Наставничество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5" y="4278701"/>
            <a:ext cx="2170834" cy="2162685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70" y="1799418"/>
            <a:ext cx="4292859" cy="2575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1873884" y="1322700"/>
            <a:ext cx="85683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Bahnschrift Condensed" panose="020B0502040204020203" pitchFamily="34" charset="0"/>
              </a:rPr>
              <a:t>Ежегодный муниципальный проект «</a:t>
            </a:r>
            <a:r>
              <a:rPr lang="en-US" sz="3600" b="1" dirty="0" smtClean="0">
                <a:latin typeface="Bahnschrift Condensed" panose="020B0502040204020203" pitchFamily="34" charset="0"/>
              </a:rPr>
              <a:t>PRO</a:t>
            </a:r>
            <a:r>
              <a:rPr lang="ru-RU" sz="3600" b="1" dirty="0" smtClean="0">
                <a:latin typeface="Bahnschrift Condensed" panose="020B0502040204020203" pitchFamily="34" charset="0"/>
              </a:rPr>
              <a:t>- движение»</a:t>
            </a:r>
          </a:p>
          <a:p>
            <a:pPr algn="ctr"/>
            <a:endParaRPr lang="ru-RU" sz="3600" b="1" dirty="0">
              <a:latin typeface="Bahnschrift Condensed" panose="020B0502040204020203" pitchFamily="34" charset="0"/>
            </a:endParaRPr>
          </a:p>
          <a:p>
            <a:pPr algn="ctr"/>
            <a:endParaRPr lang="ru-RU" sz="3600" b="1" dirty="0" smtClean="0">
              <a:latin typeface="Bahnschrift Condensed" panose="020B0502040204020203" pitchFamily="34" charset="0"/>
            </a:endParaRPr>
          </a:p>
          <a:p>
            <a:pPr algn="ctr"/>
            <a:endParaRPr lang="ru-RU" sz="3600" b="1" dirty="0">
              <a:latin typeface="Bahnschrift Condensed" panose="020B0502040204020203" pitchFamily="34" charset="0"/>
            </a:endParaRPr>
          </a:p>
          <a:p>
            <a:pPr algn="ctr"/>
            <a:r>
              <a:rPr lang="ru-RU" sz="3600" b="1" dirty="0" smtClean="0">
                <a:latin typeface="Bahnschrift Condensed" panose="020B0502040204020203" pitchFamily="34" charset="0"/>
              </a:rPr>
              <a:t> </a:t>
            </a:r>
          </a:p>
          <a:p>
            <a:pPr algn="ctr"/>
            <a:r>
              <a:rPr lang="ru-RU" sz="3600" b="1" dirty="0" smtClean="0">
                <a:latin typeface="Bahnschrift Condensed" panose="020B0502040204020203" pitchFamily="34" charset="0"/>
              </a:rPr>
              <a:t>для молодых педагогов и их наставников 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3026" y="2432649"/>
            <a:ext cx="3464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Молодые педагоги стаж до 5 лет </a:t>
            </a:r>
          </a:p>
          <a:p>
            <a:pPr algn="ctr"/>
            <a:r>
              <a:rPr lang="ru-RU" dirty="0" smtClean="0"/>
              <a:t>273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743859" y="2432648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Наставничество:</a:t>
            </a:r>
          </a:p>
          <a:p>
            <a:pPr algn="ctr"/>
            <a:r>
              <a:rPr lang="ru-RU" dirty="0" smtClean="0"/>
              <a:t>В 16 школах</a:t>
            </a:r>
            <a:endParaRPr lang="ru-RU" dirty="0"/>
          </a:p>
        </p:txBody>
      </p:sp>
      <p:pic>
        <p:nvPicPr>
          <p:cNvPr id="19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3" y="408781"/>
            <a:ext cx="1000041" cy="12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72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3068" y="969683"/>
            <a:ext cx="2261417" cy="1489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3" name="Прямоугольник 2"/>
          <p:cNvSpPr/>
          <p:nvPr/>
        </p:nvSpPr>
        <p:spPr>
          <a:xfrm>
            <a:off x="1373658" y="-73590"/>
            <a:ext cx="95269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latin typeface="Bahnschrift Condensed" panose="020B0502040204020203" pitchFamily="34" charset="0"/>
              </a:rPr>
              <a:t>Муниципальный проект «Азбука управленца от  «А» до «Я»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Левая круглая скобка 4"/>
          <p:cNvSpPr/>
          <p:nvPr/>
        </p:nvSpPr>
        <p:spPr>
          <a:xfrm>
            <a:off x="2090058" y="375921"/>
            <a:ext cx="7806352" cy="6340509"/>
          </a:xfrm>
          <a:prstGeom prst="leftBracket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1290484" y="1681316"/>
            <a:ext cx="604684" cy="175505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8" name="Правая круглая скобка 7"/>
          <p:cNvSpPr/>
          <p:nvPr/>
        </p:nvSpPr>
        <p:spPr>
          <a:xfrm>
            <a:off x="1290484" y="3787425"/>
            <a:ext cx="604684" cy="175505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12" name="TextBox 11"/>
          <p:cNvSpPr txBox="1"/>
          <p:nvPr/>
        </p:nvSpPr>
        <p:spPr>
          <a:xfrm>
            <a:off x="4199821" y="966185"/>
            <a:ext cx="1786852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500" dirty="0"/>
              <a:t>Анкетирование</a:t>
            </a:r>
          </a:p>
          <a:p>
            <a:pPr marL="285750" indent="-285750">
              <a:buFontTx/>
              <a:buChar char="-"/>
            </a:pPr>
            <a:r>
              <a:rPr lang="ru-RU" sz="1500" dirty="0"/>
              <a:t>Тестирование</a:t>
            </a:r>
          </a:p>
          <a:p>
            <a:pPr marL="285750" indent="-285750">
              <a:buFontTx/>
              <a:buChar char="-"/>
            </a:pPr>
            <a:r>
              <a:rPr lang="ru-RU" sz="1500" dirty="0"/>
              <a:t>Обследования</a:t>
            </a:r>
          </a:p>
          <a:p>
            <a:pPr marL="285750" indent="-285750">
              <a:buFontTx/>
              <a:buChar char="-"/>
            </a:pPr>
            <a:r>
              <a:rPr lang="ru-RU" sz="1500" dirty="0"/>
              <a:t>Вакансии</a:t>
            </a:r>
          </a:p>
          <a:p>
            <a:pPr marL="285750" indent="-285750">
              <a:buFontTx/>
              <a:buChar char="-"/>
            </a:pPr>
            <a:r>
              <a:rPr lang="ru-RU" sz="1500" dirty="0"/>
              <a:t>Рейтинг</a:t>
            </a:r>
          </a:p>
          <a:p>
            <a:pPr marL="285750" indent="-285750">
              <a:buFontTx/>
              <a:buChar char="-"/>
            </a:pPr>
            <a:r>
              <a:rPr lang="ru-RU" sz="1500" dirty="0"/>
              <a:t>Мотивация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583" t="25419" r="17359"/>
          <a:stretch/>
        </p:blipFill>
        <p:spPr>
          <a:xfrm>
            <a:off x="2430887" y="932913"/>
            <a:ext cx="1804138" cy="1462899"/>
          </a:xfrm>
          <a:prstGeom prst="rect">
            <a:avLst/>
          </a:prstGeom>
          <a:ln w="3175"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3184" y="5006180"/>
            <a:ext cx="2459578" cy="10133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r="49891"/>
          <a:stretch/>
        </p:blipFill>
        <p:spPr>
          <a:xfrm>
            <a:off x="7433099" y="2757979"/>
            <a:ext cx="1674977" cy="9150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0027"/>
          <a:stretch/>
        </p:blipFill>
        <p:spPr>
          <a:xfrm>
            <a:off x="9896410" y="2693366"/>
            <a:ext cx="1725600" cy="10396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376" y="4031605"/>
            <a:ext cx="1373167" cy="9066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017" r="14160"/>
          <a:stretch/>
        </p:blipFill>
        <p:spPr>
          <a:xfrm>
            <a:off x="2430887" y="2565015"/>
            <a:ext cx="1258744" cy="16231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982" b="38339"/>
          <a:stretch/>
        </p:blipFill>
        <p:spPr>
          <a:xfrm>
            <a:off x="4341617" y="2757979"/>
            <a:ext cx="1719206" cy="1430187"/>
          </a:xfrm>
          <a:prstGeom prst="rect">
            <a:avLst/>
          </a:prstGeom>
        </p:spPr>
      </p:pic>
      <p:sp>
        <p:nvSpPr>
          <p:cNvPr id="2" name="Штриховая стрелка вправо 1"/>
          <p:cNvSpPr/>
          <p:nvPr/>
        </p:nvSpPr>
        <p:spPr>
          <a:xfrm>
            <a:off x="6204721" y="1387243"/>
            <a:ext cx="397679" cy="397101"/>
          </a:xfrm>
          <a:prstGeom prst="stripedRightArrow">
            <a:avLst/>
          </a:prstGeom>
          <a:gradFill flip="none" rotWithShape="1">
            <a:gsLst>
              <a:gs pos="99000">
                <a:schemeClr val="accent1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grpSp>
        <p:nvGrpSpPr>
          <p:cNvPr id="13" name="Группа 12"/>
          <p:cNvGrpSpPr/>
          <p:nvPr/>
        </p:nvGrpSpPr>
        <p:grpSpPr>
          <a:xfrm>
            <a:off x="6793333" y="867123"/>
            <a:ext cx="4608029" cy="1646185"/>
            <a:chOff x="7097677" y="813087"/>
            <a:chExt cx="4608029" cy="1646265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160707" y="822060"/>
              <a:ext cx="4544999" cy="1637292"/>
              <a:chOff x="7895103" y="1046087"/>
              <a:chExt cx="3950791" cy="1893515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-50000"/>
                        </a14:imgEffect>
                        <a14:imgEffect>
                          <a14:colorTemperature colorTemp="47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l="18012" t="15137" r="13541" b="7026"/>
              <a:stretch/>
            </p:blipFill>
            <p:spPr>
              <a:xfrm>
                <a:off x="8931026" y="1046088"/>
                <a:ext cx="2914868" cy="189351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-50000"/>
                        </a14:imgEffect>
                        <a14:imgEffect>
                          <a14:colorTemperature colorTemp="47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l="18012" t="15137" r="57026" b="7026"/>
              <a:stretch/>
            </p:blipFill>
            <p:spPr>
              <a:xfrm>
                <a:off x="7895103" y="1046087"/>
                <a:ext cx="1063035" cy="189351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l="1041" t="25419"/>
            <a:stretch/>
          </p:blipFill>
          <p:spPr>
            <a:xfrm>
              <a:off x="9650064" y="828061"/>
              <a:ext cx="2055642" cy="1010343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16644" t="38462" r="58343" b="32271"/>
            <a:stretch/>
          </p:blipFill>
          <p:spPr>
            <a:xfrm>
              <a:off x="8352435" y="813088"/>
              <a:ext cx="1227022" cy="6156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16644" t="38462" r="58343" b="32271"/>
            <a:stretch/>
          </p:blipFill>
          <p:spPr>
            <a:xfrm>
              <a:off x="7147398" y="813087"/>
              <a:ext cx="1227022" cy="615636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7124172" y="876152"/>
              <a:ext cx="1042780" cy="30779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Чему учить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35555" y="876152"/>
              <a:ext cx="1042780" cy="30779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Как учить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15663" y="1422575"/>
              <a:ext cx="1042780" cy="30779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Партнеры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89405" y="1870382"/>
              <a:ext cx="1117491" cy="52324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Внешний куратор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62514" y="1422575"/>
              <a:ext cx="1153308" cy="30779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Люди рядом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97677" y="1870382"/>
              <a:ext cx="1117491" cy="52324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Внутренний куратор</a:t>
              </a: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38485" t="63462" r="31947" b="7026"/>
            <a:stretch/>
          </p:blipFill>
          <p:spPr>
            <a:xfrm>
              <a:off x="9362339" y="1838485"/>
              <a:ext cx="2253258" cy="620787"/>
            </a:xfrm>
            <a:prstGeom prst="rect">
              <a:avLst/>
            </a:prstGeom>
            <a:ln>
              <a:noFill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9763033" y="1859132"/>
              <a:ext cx="1653372" cy="52324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Сетевое взаимодействие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396045" y="788729"/>
            <a:ext cx="3669391" cy="176024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0" name="Прямоугольник 39"/>
          <p:cNvSpPr/>
          <p:nvPr/>
        </p:nvSpPr>
        <p:spPr>
          <a:xfrm>
            <a:off x="6755728" y="802076"/>
            <a:ext cx="4834008" cy="177627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1" name="Штриховая стрелка вправо 40"/>
          <p:cNvSpPr/>
          <p:nvPr/>
        </p:nvSpPr>
        <p:spPr>
          <a:xfrm>
            <a:off x="11651532" y="1456614"/>
            <a:ext cx="428708" cy="398380"/>
          </a:xfrm>
          <a:prstGeom prst="stripedRightArrow">
            <a:avLst/>
          </a:prstGeom>
          <a:gradFill flip="none" rotWithShape="1">
            <a:gsLst>
              <a:gs pos="99000">
                <a:schemeClr val="accent1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3" name="Штриховая стрелка вправо 42"/>
          <p:cNvSpPr/>
          <p:nvPr/>
        </p:nvSpPr>
        <p:spPr>
          <a:xfrm>
            <a:off x="2121610" y="3319674"/>
            <a:ext cx="239786" cy="368407"/>
          </a:xfrm>
          <a:prstGeom prst="stripedRightArrow">
            <a:avLst/>
          </a:prstGeom>
          <a:gradFill flip="none" rotWithShape="1">
            <a:gsLst>
              <a:gs pos="99000">
                <a:schemeClr val="accent1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4" name="TextBox 43"/>
          <p:cNvSpPr txBox="1"/>
          <p:nvPr/>
        </p:nvSpPr>
        <p:spPr>
          <a:xfrm>
            <a:off x="2457348" y="3917198"/>
            <a:ext cx="1397227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«Резерв нового качества – эффективный управленец»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96044" y="2691105"/>
            <a:ext cx="1423882" cy="215952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6" name="TextBox 45"/>
          <p:cNvSpPr txBox="1"/>
          <p:nvPr/>
        </p:nvSpPr>
        <p:spPr>
          <a:xfrm>
            <a:off x="2802595" y="3119952"/>
            <a:ext cx="1397227" cy="5078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</a:rPr>
              <a:t>К</a:t>
            </a:r>
          </a:p>
          <a:p>
            <a:r>
              <a:rPr lang="ru-RU" sz="900" b="1" dirty="0">
                <a:solidFill>
                  <a:srgbClr val="FF0000"/>
                </a:solidFill>
              </a:rPr>
              <a:t>П</a:t>
            </a:r>
          </a:p>
          <a:p>
            <a:r>
              <a:rPr lang="ru-RU" sz="9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309913" y="2691104"/>
            <a:ext cx="1750911" cy="215952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8" name="Штриховая стрелка вправо 47"/>
          <p:cNvSpPr/>
          <p:nvPr/>
        </p:nvSpPr>
        <p:spPr>
          <a:xfrm>
            <a:off x="3871594" y="3390325"/>
            <a:ext cx="397679" cy="397101"/>
          </a:xfrm>
          <a:prstGeom prst="stripedRightArrow">
            <a:avLst/>
          </a:prstGeom>
          <a:gradFill flip="none" rotWithShape="1">
            <a:gsLst>
              <a:gs pos="99000">
                <a:schemeClr val="accent1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9" name="TextBox 48"/>
          <p:cNvSpPr txBox="1"/>
          <p:nvPr/>
        </p:nvSpPr>
        <p:spPr>
          <a:xfrm>
            <a:off x="4227299" y="4249336"/>
            <a:ext cx="190984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Резерв</a:t>
            </a:r>
            <a:br>
              <a:rPr lang="ru-RU" sz="1400" dirty="0"/>
            </a:br>
            <a:r>
              <a:rPr lang="ru-RU" sz="1400" dirty="0"/>
              <a:t>руководящий кадров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407993" y="4987550"/>
            <a:ext cx="3664779" cy="1072321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51" name="TextBox 50"/>
          <p:cNvSpPr txBox="1"/>
          <p:nvPr/>
        </p:nvSpPr>
        <p:spPr>
          <a:xfrm>
            <a:off x="2430888" y="5065430"/>
            <a:ext cx="1224479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Назначения:</a:t>
            </a:r>
          </a:p>
          <a:p>
            <a:r>
              <a:rPr lang="ru-RU" sz="1400" dirty="0"/>
              <a:t>- Директор</a:t>
            </a:r>
          </a:p>
          <a:p>
            <a:r>
              <a:rPr lang="ru-RU" sz="1400" dirty="0"/>
              <a:t>- Заместитель директора</a:t>
            </a:r>
          </a:p>
        </p:txBody>
      </p:sp>
      <p:sp>
        <p:nvSpPr>
          <p:cNvPr id="52" name="Выгнутая вправо стрелка 51"/>
          <p:cNvSpPr/>
          <p:nvPr/>
        </p:nvSpPr>
        <p:spPr>
          <a:xfrm>
            <a:off x="6101463" y="4510947"/>
            <a:ext cx="332084" cy="1031537"/>
          </a:xfrm>
          <a:prstGeom prst="curvedLeftArrow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59000">
                <a:schemeClr val="accent6">
                  <a:lumMod val="40000"/>
                  <a:lumOff val="60000"/>
                </a:schemeClr>
              </a:gs>
              <a:gs pos="58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62" name="Полилиния 61"/>
          <p:cNvSpPr/>
          <p:nvPr/>
        </p:nvSpPr>
        <p:spPr>
          <a:xfrm rot="448525">
            <a:off x="6422803" y="2736973"/>
            <a:ext cx="560020" cy="3327954"/>
          </a:xfrm>
          <a:custGeom>
            <a:avLst/>
            <a:gdLst>
              <a:gd name="connsiteX0" fmla="*/ 0 w 560020"/>
              <a:gd name="connsiteY0" fmla="*/ 0 h 3575736"/>
              <a:gd name="connsiteX1" fmla="*/ 396240 w 560020"/>
              <a:gd name="connsiteY1" fmla="*/ 650240 h 3575736"/>
              <a:gd name="connsiteX2" fmla="*/ 30480 w 560020"/>
              <a:gd name="connsiteY2" fmla="*/ 1330960 h 3575736"/>
              <a:gd name="connsiteX3" fmla="*/ 558800 w 560020"/>
              <a:gd name="connsiteY3" fmla="*/ 2072640 h 3575736"/>
              <a:gd name="connsiteX4" fmla="*/ 182880 w 560020"/>
              <a:gd name="connsiteY4" fmla="*/ 2865120 h 3575736"/>
              <a:gd name="connsiteX5" fmla="*/ 426720 w 560020"/>
              <a:gd name="connsiteY5" fmla="*/ 3535680 h 3575736"/>
              <a:gd name="connsiteX6" fmla="*/ 436880 w 560020"/>
              <a:gd name="connsiteY6" fmla="*/ 3505200 h 3575736"/>
              <a:gd name="connsiteX7" fmla="*/ 447040 w 560020"/>
              <a:gd name="connsiteY7" fmla="*/ 3556000 h 357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020" h="3575736">
                <a:moveTo>
                  <a:pt x="0" y="0"/>
                </a:moveTo>
                <a:cubicBezTo>
                  <a:pt x="195580" y="214206"/>
                  <a:pt x="391160" y="428413"/>
                  <a:pt x="396240" y="650240"/>
                </a:cubicBezTo>
                <a:cubicBezTo>
                  <a:pt x="401320" y="872067"/>
                  <a:pt x="3387" y="1093893"/>
                  <a:pt x="30480" y="1330960"/>
                </a:cubicBezTo>
                <a:cubicBezTo>
                  <a:pt x="57573" y="1568027"/>
                  <a:pt x="533400" y="1816947"/>
                  <a:pt x="558800" y="2072640"/>
                </a:cubicBezTo>
                <a:cubicBezTo>
                  <a:pt x="584200" y="2328333"/>
                  <a:pt x="204893" y="2621280"/>
                  <a:pt x="182880" y="2865120"/>
                </a:cubicBezTo>
                <a:cubicBezTo>
                  <a:pt x="160867" y="3108960"/>
                  <a:pt x="384387" y="3429000"/>
                  <a:pt x="426720" y="3535680"/>
                </a:cubicBezTo>
                <a:cubicBezTo>
                  <a:pt x="469053" y="3642360"/>
                  <a:pt x="433493" y="3501813"/>
                  <a:pt x="436880" y="3505200"/>
                </a:cubicBezTo>
                <a:cubicBezTo>
                  <a:pt x="440267" y="3508587"/>
                  <a:pt x="443653" y="3532293"/>
                  <a:pt x="447040" y="3556000"/>
                </a:cubicBezTo>
              </a:path>
            </a:pathLst>
          </a:custGeom>
          <a:solidFill>
            <a:srgbClr val="92D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63" name="TextBox 62"/>
          <p:cNvSpPr txBox="1"/>
          <p:nvPr/>
        </p:nvSpPr>
        <p:spPr>
          <a:xfrm>
            <a:off x="10666125" y="4188165"/>
            <a:ext cx="1196451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500" dirty="0" err="1"/>
              <a:t>Бадди-консалдинг</a:t>
            </a:r>
            <a:endParaRPr lang="ru-RU" sz="1500" dirty="0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220" y="5159699"/>
            <a:ext cx="1227594" cy="92751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0620559" y="5611082"/>
            <a:ext cx="1657071" cy="3231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500" dirty="0"/>
              <a:t>Йога управленца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211" y="3895981"/>
            <a:ext cx="859970" cy="737473"/>
          </a:xfrm>
          <a:prstGeom prst="rect">
            <a:avLst/>
          </a:prstGeom>
        </p:spPr>
      </p:pic>
      <p:pic>
        <p:nvPicPr>
          <p:cNvPr id="1026" name="Picture 2" descr="http://res.cloudinary.com/cybercoders/image/upload/v1402607456/4%20Soft%20Skills%20Successful%20Software%20Engineers%20Need.jpg"/>
          <p:cNvPicPr>
            <a:picLocks noChangeAspect="1" noChangeArrowheads="1"/>
          </p:cNvPicPr>
          <p:nvPr/>
        </p:nvPicPr>
        <p:blipFill rotWithShape="1"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1" t="63036" r="25506" b="9668"/>
          <a:stretch/>
        </p:blipFill>
        <p:spPr bwMode="auto">
          <a:xfrm>
            <a:off x="8133880" y="5531378"/>
            <a:ext cx="932832" cy="5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1.wallpaperflare.com/preview/264/185/69/laptop-hand-leave-internet.jp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453" y="4684313"/>
            <a:ext cx="956259" cy="6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6712764" y="3836462"/>
            <a:ext cx="1437930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500" dirty="0"/>
              <a:t>Ментор - ментору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40191" y="4730315"/>
            <a:ext cx="1247261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500" dirty="0"/>
              <a:t>Зеркальная школа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93333" y="5504483"/>
            <a:ext cx="1340980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500" dirty="0"/>
              <a:t>Директорский клуб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9341506" y="4113461"/>
            <a:ext cx="0" cy="182078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9458688" y="4113461"/>
            <a:ext cx="0" cy="18207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9458689" y="4113461"/>
            <a:ext cx="26603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9458689" y="5934247"/>
            <a:ext cx="26603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9079163" y="5934247"/>
            <a:ext cx="26603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9057995" y="5065429"/>
            <a:ext cx="26603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9082995" y="4129370"/>
            <a:ext cx="26603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234677" y="3543603"/>
            <a:ext cx="1832035" cy="3231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Директора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601785" y="3643508"/>
            <a:ext cx="2225303" cy="3231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Заместители директора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6509" y="1571681"/>
            <a:ext cx="19886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Партнеры </a:t>
            </a:r>
          </a:p>
          <a:p>
            <a:r>
              <a:rPr lang="ru-RU" sz="1400" b="1" dirty="0"/>
              <a:t>МБУ МЦ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Региональные ИРО: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Владимир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Кострома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Нижний Новгород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Томск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Ярославль…;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МЦРКПО;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89" y="3866767"/>
            <a:ext cx="1813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Конкурсное </a:t>
            </a:r>
          </a:p>
          <a:p>
            <a:r>
              <a:rPr lang="ru-RU" sz="1400" b="1" dirty="0"/>
              <a:t>Движение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Директор школы;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Завуч школы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59261" y="6024252"/>
            <a:ext cx="417954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Конкурсы профессионального мастерства: номинации</a:t>
            </a:r>
          </a:p>
          <a:p>
            <a:pPr algn="ctr"/>
            <a:r>
              <a:rPr lang="ru-RU" sz="1200" dirty="0"/>
              <a:t>«Директор школы», конкурс школьных методических служб;</a:t>
            </a:r>
          </a:p>
          <a:p>
            <a:pPr algn="ctr"/>
            <a:r>
              <a:rPr lang="ru-RU" sz="1200" dirty="0"/>
              <a:t>Фестиваль методических служб ОО</a:t>
            </a:r>
          </a:p>
        </p:txBody>
      </p:sp>
      <p:pic>
        <p:nvPicPr>
          <p:cNvPr id="67" name="Рисунок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6" y="175507"/>
            <a:ext cx="747183" cy="92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0-07/1593790491_69-p-svetlii-fon-dlya-prezentatsii-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50"/>
            <a:ext cx="12191999" cy="687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7520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Воспитание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0" y="2246134"/>
            <a:ext cx="2269066" cy="151271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67" y="2246131"/>
            <a:ext cx="2268180" cy="1512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03" y="4899024"/>
            <a:ext cx="2938465" cy="1958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89" y="1997561"/>
            <a:ext cx="2279055" cy="21147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3" r="18869"/>
          <a:stretch/>
        </p:blipFill>
        <p:spPr>
          <a:xfrm>
            <a:off x="6095999" y="2246132"/>
            <a:ext cx="2999385" cy="15127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39969" t="25220" r="38333" b="65020"/>
          <a:stretch/>
        </p:blipFill>
        <p:spPr>
          <a:xfrm>
            <a:off x="3875015" y="4008305"/>
            <a:ext cx="3968153" cy="10039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0" y="383898"/>
            <a:ext cx="1000041" cy="12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75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0-07/1593790491_69-p-svetlii-fon-dlya-prezentatsii-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50"/>
            <a:ext cx="12191999" cy="687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93" y="274637"/>
            <a:ext cx="10515600" cy="6182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Профессиональные конкурсы</a:t>
            </a:r>
            <a:endParaRPr lang="ru-RU" b="1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99" y="1218953"/>
            <a:ext cx="2538547" cy="2465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45" y="1250697"/>
            <a:ext cx="3287327" cy="2465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 r="58906" b="9286"/>
          <a:stretch/>
        </p:blipFill>
        <p:spPr>
          <a:xfrm>
            <a:off x="8779349" y="1250697"/>
            <a:ext cx="2382702" cy="2465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65676" y="5283295"/>
            <a:ext cx="3385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Грант Молодых педагогов 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Гранд дошкольников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1646" y="3860803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Bahnschrift Condensed" panose="020B0502040204020203" pitchFamily="34" charset="0"/>
              </a:rPr>
              <a:t>Конкурс управленческих </a:t>
            </a: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п</a:t>
            </a:r>
            <a:r>
              <a:rPr lang="ru-RU" dirty="0" smtClean="0">
                <a:latin typeface="Bahnschrift Condensed" panose="020B0502040204020203" pitchFamily="34" charset="0"/>
              </a:rPr>
              <a:t>едагогических команд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9024" y="3860804"/>
            <a:ext cx="2228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Bahnschrift Condensed" panose="020B0502040204020203" pitchFamily="34" charset="0"/>
              </a:rPr>
              <a:t>Муниципальный этап</a:t>
            </a:r>
          </a:p>
          <a:p>
            <a:pPr algn="ctr"/>
            <a:r>
              <a:rPr lang="ru-RU" dirty="0" smtClean="0">
                <a:latin typeface="Bahnschrift Condensed" panose="020B0502040204020203" pitchFamily="34" charset="0"/>
              </a:rPr>
              <a:t> Всероссийского конкурса</a:t>
            </a:r>
          </a:p>
          <a:p>
            <a:pPr algn="ctr"/>
            <a:r>
              <a:rPr lang="ru-RU" dirty="0" smtClean="0">
                <a:latin typeface="Bahnschrift Condensed" panose="020B0502040204020203" pitchFamily="34" charset="0"/>
              </a:rPr>
              <a:t> «Учитель года России»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6211" y="3860804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Bahnschrift Condensed" panose="020B0502040204020203" pitchFamily="34" charset="0"/>
              </a:rPr>
              <a:t>Конкурс Молодых педагогов</a:t>
            </a:r>
          </a:p>
          <a:p>
            <a:pPr algn="ctr"/>
            <a:r>
              <a:rPr lang="ru-RU" dirty="0" smtClean="0">
                <a:latin typeface="Bahnschrift Condensed" panose="020B0502040204020203" pitchFamily="34" charset="0"/>
              </a:rPr>
              <a:t> стаж от 0 до 3 лет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628" y="1614938"/>
            <a:ext cx="461665" cy="13827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latin typeface="Bahnschrift Condensed" panose="020B0502040204020203" pitchFamily="34" charset="0"/>
              </a:rPr>
              <a:t>Очные конкурсы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2546" y="5342285"/>
            <a:ext cx="738664" cy="83612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latin typeface="Bahnschrift Condensed" panose="020B0502040204020203" pitchFamily="34" charset="0"/>
              </a:rPr>
              <a:t>Заочные </a:t>
            </a:r>
          </a:p>
          <a:p>
            <a:r>
              <a:rPr lang="ru-RU" dirty="0" smtClean="0">
                <a:latin typeface="Bahnschrift Condensed" panose="020B0502040204020203" pitchFamily="34" charset="0"/>
              </a:rPr>
              <a:t>конкурсы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pic>
        <p:nvPicPr>
          <p:cNvPr id="17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5" y="199868"/>
            <a:ext cx="749027" cy="92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330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330</Words>
  <Application>Microsoft Office PowerPoint</Application>
  <PresentationFormat>Широкоэкранный</PresentationFormat>
  <Paragraphs>101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Bahnschrift Condensed</vt:lpstr>
      <vt:lpstr>Calibri</vt:lpstr>
      <vt:lpstr>Calibri Light</vt:lpstr>
      <vt:lpstr>Wingdings</vt:lpstr>
      <vt:lpstr>Тема Office</vt:lpstr>
      <vt:lpstr>Роль педагога  как основополагающего элемента  в системе качества образования</vt:lpstr>
      <vt:lpstr>Учитель – стратегическая единица  современного образования </vt:lpstr>
      <vt:lpstr>Презентация PowerPoint</vt:lpstr>
      <vt:lpstr>Наставничество</vt:lpstr>
      <vt:lpstr>Презентация PowerPoint</vt:lpstr>
      <vt:lpstr>Воспитание</vt:lpstr>
      <vt:lpstr>Профессиональные конкурсы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педагога как основополагающего элемента в системе качества образования</dc:title>
  <dc:creator>aevr</dc:creator>
  <cp:lastModifiedBy>aevr</cp:lastModifiedBy>
  <cp:revision>11</cp:revision>
  <dcterms:created xsi:type="dcterms:W3CDTF">2022-08-24T05:53:54Z</dcterms:created>
  <dcterms:modified xsi:type="dcterms:W3CDTF">2022-08-24T11:12:01Z</dcterms:modified>
</cp:coreProperties>
</file>