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1" r:id="rId3"/>
    <p:sldId id="319" r:id="rId4"/>
    <p:sldId id="260" r:id="rId5"/>
    <p:sldId id="257" r:id="rId6"/>
    <p:sldId id="315" r:id="rId7"/>
    <p:sldId id="314" r:id="rId8"/>
    <p:sldId id="322" r:id="rId9"/>
    <p:sldId id="323" r:id="rId10"/>
    <p:sldId id="318" r:id="rId11"/>
    <p:sldId id="271" r:id="rId12"/>
    <p:sldId id="312" r:id="rId13"/>
    <p:sldId id="283" r:id="rId14"/>
    <p:sldId id="313" r:id="rId15"/>
    <p:sldId id="32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130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1A372-FC52-4B01-8568-20F5201B467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41F455-D5FB-414D-BF5F-D6F55D6382A3}">
      <dgm:prSet phldrT="[Текст]"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Гражданское  воспитание</a:t>
          </a:r>
          <a:endParaRPr lang="ru-RU" sz="1900" b="1" dirty="0">
            <a:solidFill>
              <a:srgbClr val="FF0000"/>
            </a:solidFill>
          </a:endParaRPr>
        </a:p>
      </dgm:t>
    </dgm:pt>
    <dgm:pt modelId="{4DCB14FC-198A-4EFD-BBF9-9CDF1B756147}" type="parTrans" cxnId="{785BDA05-5413-4614-ACBC-450E6526E81D}">
      <dgm:prSet/>
      <dgm:spPr/>
      <dgm:t>
        <a:bodyPr/>
        <a:lstStyle/>
        <a:p>
          <a:endParaRPr lang="ru-RU" sz="1900" b="1"/>
        </a:p>
      </dgm:t>
    </dgm:pt>
    <dgm:pt modelId="{AD73B1FE-FC7C-4090-81BE-2ABDB7F1006A}" type="sibTrans" cxnId="{785BDA05-5413-4614-ACBC-450E6526E81D}">
      <dgm:prSet/>
      <dgm:spPr/>
      <dgm:t>
        <a:bodyPr/>
        <a:lstStyle/>
        <a:p>
          <a:endParaRPr lang="ru-RU" sz="1900" b="1"/>
        </a:p>
      </dgm:t>
    </dgm:pt>
    <dgm:pt modelId="{F048056A-2E88-4759-85E7-4F92617AACD4}">
      <dgm:prSet phldrT="[Текст]"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Воспитание  культуры здорового образа жизни и безопасности</a:t>
          </a:r>
          <a:endParaRPr lang="ru-RU" sz="1900" b="1" dirty="0">
            <a:solidFill>
              <a:srgbClr val="FF0000"/>
            </a:solidFill>
          </a:endParaRPr>
        </a:p>
      </dgm:t>
    </dgm:pt>
    <dgm:pt modelId="{DACF49E6-F062-4440-950F-5F1F250CBF7A}" type="parTrans" cxnId="{C311923E-D695-4403-88D6-4982757E4901}">
      <dgm:prSet/>
      <dgm:spPr/>
      <dgm:t>
        <a:bodyPr/>
        <a:lstStyle/>
        <a:p>
          <a:endParaRPr lang="ru-RU" sz="1900" b="1"/>
        </a:p>
      </dgm:t>
    </dgm:pt>
    <dgm:pt modelId="{BAFFAB5E-97B5-44B5-99FF-21316822C574}" type="sibTrans" cxnId="{C311923E-D695-4403-88D6-4982757E4901}">
      <dgm:prSet/>
      <dgm:spPr/>
      <dgm:t>
        <a:bodyPr/>
        <a:lstStyle/>
        <a:p>
          <a:endParaRPr lang="ru-RU" sz="1900" b="1"/>
        </a:p>
      </dgm:t>
    </dgm:pt>
    <dgm:pt modelId="{C9F53CAF-ED55-41CD-8C3D-D8FFCEADAB91}">
      <dgm:prSet phldrT="[Текст]"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Трудовое воспитание</a:t>
          </a:r>
          <a:endParaRPr lang="ru-RU" sz="1900" b="1" dirty="0">
            <a:solidFill>
              <a:srgbClr val="FF0000"/>
            </a:solidFill>
          </a:endParaRPr>
        </a:p>
      </dgm:t>
    </dgm:pt>
    <dgm:pt modelId="{8C7EAB2D-B7A7-4802-9172-DEC4F5B2E1F6}" type="parTrans" cxnId="{B6FB9177-6FBD-49FA-BE93-C18FE2B032BC}">
      <dgm:prSet/>
      <dgm:spPr/>
      <dgm:t>
        <a:bodyPr/>
        <a:lstStyle/>
        <a:p>
          <a:endParaRPr lang="ru-RU" sz="1900" b="1"/>
        </a:p>
      </dgm:t>
    </dgm:pt>
    <dgm:pt modelId="{C3B3F35B-F2D1-4902-8F9A-49F63BDE4790}" type="sibTrans" cxnId="{B6FB9177-6FBD-49FA-BE93-C18FE2B032BC}">
      <dgm:prSet/>
      <dgm:spPr/>
      <dgm:t>
        <a:bodyPr/>
        <a:lstStyle/>
        <a:p>
          <a:endParaRPr lang="ru-RU" sz="1900" b="1"/>
        </a:p>
      </dgm:t>
    </dgm:pt>
    <dgm:pt modelId="{C329C7FB-BB29-429B-8A9E-F77F844DB541}">
      <dgm:prSet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Патриотическое  воспитание </a:t>
          </a:r>
          <a:endParaRPr lang="ru-RU" sz="1900" b="1" dirty="0">
            <a:solidFill>
              <a:srgbClr val="FF0000"/>
            </a:solidFill>
          </a:endParaRPr>
        </a:p>
      </dgm:t>
    </dgm:pt>
    <dgm:pt modelId="{D5C97F1F-108B-4906-AFAB-3AEF5B385339}" type="parTrans" cxnId="{1DB2059A-2634-492D-A51A-20ACBCE2CC20}">
      <dgm:prSet/>
      <dgm:spPr/>
      <dgm:t>
        <a:bodyPr/>
        <a:lstStyle/>
        <a:p>
          <a:endParaRPr lang="ru-RU" sz="1900" b="1"/>
        </a:p>
      </dgm:t>
    </dgm:pt>
    <dgm:pt modelId="{C9387E37-2438-4FF2-9216-B6887B952B4E}" type="sibTrans" cxnId="{1DB2059A-2634-492D-A51A-20ACBCE2CC20}">
      <dgm:prSet/>
      <dgm:spPr/>
      <dgm:t>
        <a:bodyPr/>
        <a:lstStyle/>
        <a:p>
          <a:endParaRPr lang="ru-RU" sz="1900" b="1"/>
        </a:p>
      </dgm:t>
    </dgm:pt>
    <dgm:pt modelId="{F95B3CA0-E2E4-4DE3-B5C0-0749E4E10FC1}">
      <dgm:prSet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Эстетическое  воспитание </a:t>
          </a:r>
          <a:endParaRPr lang="ru-RU" sz="1900" b="1" dirty="0">
            <a:solidFill>
              <a:srgbClr val="FF0000"/>
            </a:solidFill>
          </a:endParaRPr>
        </a:p>
      </dgm:t>
    </dgm:pt>
    <dgm:pt modelId="{02EAD40E-B4FF-4753-AFC1-B2721C86AC01}" type="parTrans" cxnId="{6A82F1EA-47DF-4B79-B118-0D74780DFEF3}">
      <dgm:prSet/>
      <dgm:spPr/>
      <dgm:t>
        <a:bodyPr/>
        <a:lstStyle/>
        <a:p>
          <a:endParaRPr lang="ru-RU" sz="1900" b="1"/>
        </a:p>
      </dgm:t>
    </dgm:pt>
    <dgm:pt modelId="{0F251A28-3423-4F31-B579-D0611F654265}" type="sibTrans" cxnId="{6A82F1EA-47DF-4B79-B118-0D74780DFEF3}">
      <dgm:prSet/>
      <dgm:spPr/>
      <dgm:t>
        <a:bodyPr/>
        <a:lstStyle/>
        <a:p>
          <a:endParaRPr lang="ru-RU" sz="1900" b="1"/>
        </a:p>
      </dgm:t>
    </dgm:pt>
    <dgm:pt modelId="{FF26FD9C-EDBE-443F-853C-2924801E21F2}">
      <dgm:prSet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Экологическое  воспитание </a:t>
          </a:r>
          <a:endParaRPr lang="ru-RU" sz="1900" b="1" dirty="0">
            <a:solidFill>
              <a:srgbClr val="FF0000"/>
            </a:solidFill>
          </a:endParaRPr>
        </a:p>
      </dgm:t>
    </dgm:pt>
    <dgm:pt modelId="{36AAC015-A3F9-4A2E-85C2-46A1F38E0A55}" type="parTrans" cxnId="{E7397025-25F7-49BE-94C6-D57C691FF5C9}">
      <dgm:prSet/>
      <dgm:spPr/>
      <dgm:t>
        <a:bodyPr/>
        <a:lstStyle/>
        <a:p>
          <a:endParaRPr lang="ru-RU" sz="1900" b="1"/>
        </a:p>
      </dgm:t>
    </dgm:pt>
    <dgm:pt modelId="{99CCD33F-3865-4B36-B05A-BB2326DFE026}" type="sibTrans" cxnId="{E7397025-25F7-49BE-94C6-D57C691FF5C9}">
      <dgm:prSet/>
      <dgm:spPr/>
      <dgm:t>
        <a:bodyPr/>
        <a:lstStyle/>
        <a:p>
          <a:endParaRPr lang="ru-RU" sz="1900" b="1"/>
        </a:p>
      </dgm:t>
    </dgm:pt>
    <dgm:pt modelId="{67B5E29A-BD35-4A5D-A533-8EC2185360F0}">
      <dgm:prSet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Ценности  научного познания</a:t>
          </a:r>
          <a:endParaRPr lang="ru-RU" sz="1900" b="1" dirty="0">
            <a:solidFill>
              <a:srgbClr val="FF0000"/>
            </a:solidFill>
          </a:endParaRPr>
        </a:p>
      </dgm:t>
    </dgm:pt>
    <dgm:pt modelId="{5297E6A6-2598-4AF9-97E3-339AFCC8496E}" type="parTrans" cxnId="{4DCF1769-4715-45E3-801F-412C708EA3B4}">
      <dgm:prSet/>
      <dgm:spPr/>
      <dgm:t>
        <a:bodyPr/>
        <a:lstStyle/>
        <a:p>
          <a:endParaRPr lang="ru-RU" sz="1900" b="1"/>
        </a:p>
      </dgm:t>
    </dgm:pt>
    <dgm:pt modelId="{A39E80EE-A07C-4A78-9622-15349624E02D}" type="sibTrans" cxnId="{4DCF1769-4715-45E3-801F-412C708EA3B4}">
      <dgm:prSet/>
      <dgm:spPr/>
      <dgm:t>
        <a:bodyPr/>
        <a:lstStyle/>
        <a:p>
          <a:endParaRPr lang="ru-RU" sz="1900" b="1"/>
        </a:p>
      </dgm:t>
    </dgm:pt>
    <dgm:pt modelId="{08FF86B6-A325-4489-9347-83F0344A0B1F}">
      <dgm:prSet custT="1"/>
      <dgm:spPr>
        <a:solidFill>
          <a:srgbClr val="CCECFF"/>
        </a:solidFill>
        <a:ln w="12700"/>
      </dgm:spPr>
      <dgm:t>
        <a:bodyPr/>
        <a:lstStyle/>
        <a:p>
          <a:r>
            <a:rPr lang="ru-RU" sz="1900" b="1" dirty="0" smtClean="0">
              <a:solidFill>
                <a:srgbClr val="FF0000"/>
              </a:solidFill>
            </a:rPr>
            <a:t>Духовно-нравственное  воспитание </a:t>
          </a:r>
          <a:endParaRPr lang="ru-RU" sz="1900" b="1" dirty="0">
            <a:solidFill>
              <a:srgbClr val="FF0000"/>
            </a:solidFill>
          </a:endParaRPr>
        </a:p>
      </dgm:t>
    </dgm:pt>
    <dgm:pt modelId="{DCD4E394-0E75-4AC4-9C46-EA9E2A2CFA2D}" type="sibTrans" cxnId="{6EB43A81-7D0F-425B-BE92-5EB8312B2C51}">
      <dgm:prSet/>
      <dgm:spPr/>
      <dgm:t>
        <a:bodyPr/>
        <a:lstStyle/>
        <a:p>
          <a:endParaRPr lang="ru-RU" sz="1900"/>
        </a:p>
      </dgm:t>
    </dgm:pt>
    <dgm:pt modelId="{DD89EE6B-8F01-42A8-8296-8C111912CB5E}" type="parTrans" cxnId="{6EB43A81-7D0F-425B-BE92-5EB8312B2C51}">
      <dgm:prSet/>
      <dgm:spPr/>
      <dgm:t>
        <a:bodyPr/>
        <a:lstStyle/>
        <a:p>
          <a:endParaRPr lang="ru-RU" sz="1900"/>
        </a:p>
      </dgm:t>
    </dgm:pt>
    <dgm:pt modelId="{53BBC396-10A7-45BA-9262-09579F347EF9}" type="pres">
      <dgm:prSet presAssocID="{85A1A372-FC52-4B01-8568-20F5201B467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09A5B6-57A8-4972-AF3C-4417BB9AAC29}" type="pres">
      <dgm:prSet presAssocID="{E341F455-D5FB-414D-BF5F-D6F55D6382A3}" presName="composite" presStyleCnt="0"/>
      <dgm:spPr/>
    </dgm:pt>
    <dgm:pt modelId="{C91FFD1E-3685-46C4-A816-BD757A1C6A8C}" type="pres">
      <dgm:prSet presAssocID="{E341F455-D5FB-414D-BF5F-D6F55D6382A3}" presName="imgShp" presStyleLbl="fgImgPlace1" presStyleIdx="0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2BD4715F-8B20-43C9-8ED4-AA5F40F48EFC}" type="pres">
      <dgm:prSet presAssocID="{E341F455-D5FB-414D-BF5F-D6F55D6382A3}" presName="txShp" presStyleLbl="node1" presStyleIdx="0" presStyleCnt="8" custLinFactNeighborX="-475" custLinFactNeighborY="-2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BFBE7-44A8-4630-93C7-7C259414F6C9}" type="pres">
      <dgm:prSet presAssocID="{AD73B1FE-FC7C-4090-81BE-2ABDB7F1006A}" presName="spacing" presStyleCnt="0"/>
      <dgm:spPr/>
    </dgm:pt>
    <dgm:pt modelId="{0D57674D-7B6B-490A-B6C8-E1121A45FB5F}" type="pres">
      <dgm:prSet presAssocID="{C329C7FB-BB29-429B-8A9E-F77F844DB541}" presName="composite" presStyleCnt="0"/>
      <dgm:spPr/>
    </dgm:pt>
    <dgm:pt modelId="{9FE2B35E-460A-4EAE-91DB-BD7DD8A4BAF7}" type="pres">
      <dgm:prSet presAssocID="{C329C7FB-BB29-429B-8A9E-F77F844DB541}" presName="imgShp" presStyleLbl="fgImgPlace1" presStyleIdx="1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7BE971CF-C05A-46B5-AE00-A0EF9C9B010B}" type="pres">
      <dgm:prSet presAssocID="{C329C7FB-BB29-429B-8A9E-F77F844DB541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C13BC-702D-4E2C-8E00-8C51D46827C9}" type="pres">
      <dgm:prSet presAssocID="{C9387E37-2438-4FF2-9216-B6887B952B4E}" presName="spacing" presStyleCnt="0"/>
      <dgm:spPr/>
    </dgm:pt>
    <dgm:pt modelId="{1B994CAC-B003-4EA5-AB21-E75BE24994CA}" type="pres">
      <dgm:prSet presAssocID="{08FF86B6-A325-4489-9347-83F0344A0B1F}" presName="composite" presStyleCnt="0"/>
      <dgm:spPr/>
    </dgm:pt>
    <dgm:pt modelId="{DE77AFBC-0F6C-4C39-98B4-951D70D85FB1}" type="pres">
      <dgm:prSet presAssocID="{08FF86B6-A325-4489-9347-83F0344A0B1F}" presName="imgShp" presStyleLbl="fgImgPlace1" presStyleIdx="2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3FEB927A-AB06-41AD-976D-F0CCEA3EDF20}" type="pres">
      <dgm:prSet presAssocID="{08FF86B6-A325-4489-9347-83F0344A0B1F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DC5E8-37CC-4206-BC26-C54BD70D179A}" type="pres">
      <dgm:prSet presAssocID="{DCD4E394-0E75-4AC4-9C46-EA9E2A2CFA2D}" presName="spacing" presStyleCnt="0"/>
      <dgm:spPr/>
    </dgm:pt>
    <dgm:pt modelId="{B8690F60-BF39-464A-8044-80A2641E96F1}" type="pres">
      <dgm:prSet presAssocID="{F95B3CA0-E2E4-4DE3-B5C0-0749E4E10FC1}" presName="composite" presStyleCnt="0"/>
      <dgm:spPr/>
    </dgm:pt>
    <dgm:pt modelId="{B258C704-35EF-42E0-A84B-D9560672524D}" type="pres">
      <dgm:prSet presAssocID="{F95B3CA0-E2E4-4DE3-B5C0-0749E4E10FC1}" presName="imgShp" presStyleLbl="fgImgPlace1" presStyleIdx="3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35CD5098-0328-4FEB-928E-F3276047CE90}" type="pres">
      <dgm:prSet presAssocID="{F95B3CA0-E2E4-4DE3-B5C0-0749E4E10FC1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D3CB7-0CA9-4C8B-B36C-DEAB2F4F6E22}" type="pres">
      <dgm:prSet presAssocID="{0F251A28-3423-4F31-B579-D0611F654265}" presName="spacing" presStyleCnt="0"/>
      <dgm:spPr/>
    </dgm:pt>
    <dgm:pt modelId="{F9093049-2171-4210-872D-4FEA59055C95}" type="pres">
      <dgm:prSet presAssocID="{F048056A-2E88-4759-85E7-4F92617AACD4}" presName="composite" presStyleCnt="0"/>
      <dgm:spPr/>
    </dgm:pt>
    <dgm:pt modelId="{E1242B3F-1050-4B04-B258-4512963F2FD4}" type="pres">
      <dgm:prSet presAssocID="{F048056A-2E88-4759-85E7-4F92617AACD4}" presName="imgShp" presStyleLbl="fgImgPlace1" presStyleIdx="4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C1B8C436-07B2-42DA-9193-FA4F6AC7447B}" type="pres">
      <dgm:prSet presAssocID="{F048056A-2E88-4759-85E7-4F92617AACD4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0FD49-3351-4249-94FC-4FC5FB61D329}" type="pres">
      <dgm:prSet presAssocID="{BAFFAB5E-97B5-44B5-99FF-21316822C574}" presName="spacing" presStyleCnt="0"/>
      <dgm:spPr/>
    </dgm:pt>
    <dgm:pt modelId="{05AB7DB8-6D4E-48F3-A46A-48E0DC066940}" type="pres">
      <dgm:prSet presAssocID="{C9F53CAF-ED55-41CD-8C3D-D8FFCEADAB91}" presName="composite" presStyleCnt="0"/>
      <dgm:spPr/>
    </dgm:pt>
    <dgm:pt modelId="{83C49897-83D3-4CF9-BB1F-54142508E937}" type="pres">
      <dgm:prSet presAssocID="{C9F53CAF-ED55-41CD-8C3D-D8FFCEADAB91}" presName="imgShp" presStyleLbl="fgImgPlace1" presStyleIdx="5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971D3E59-26BB-47F3-BF4E-20B48A22E3B2}" type="pres">
      <dgm:prSet presAssocID="{C9F53CAF-ED55-41CD-8C3D-D8FFCEADAB91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722E4-B3AA-4CF5-A5F7-17D2A6762A78}" type="pres">
      <dgm:prSet presAssocID="{C3B3F35B-F2D1-4902-8F9A-49F63BDE4790}" presName="spacing" presStyleCnt="0"/>
      <dgm:spPr/>
    </dgm:pt>
    <dgm:pt modelId="{1340D48D-84A6-4CD9-8E8E-54C6FC9D90B6}" type="pres">
      <dgm:prSet presAssocID="{FF26FD9C-EDBE-443F-853C-2924801E21F2}" presName="composite" presStyleCnt="0"/>
      <dgm:spPr/>
    </dgm:pt>
    <dgm:pt modelId="{933C9A22-B086-4E08-BEEB-25C727917F22}" type="pres">
      <dgm:prSet presAssocID="{FF26FD9C-EDBE-443F-853C-2924801E21F2}" presName="imgShp" presStyleLbl="fgImgPlace1" presStyleIdx="6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750B5A6F-0E8F-4632-B16C-261590BC9DEA}" type="pres">
      <dgm:prSet presAssocID="{FF26FD9C-EDBE-443F-853C-2924801E21F2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B05E0-B6A8-4FD7-B9AD-F8F93B7D6366}" type="pres">
      <dgm:prSet presAssocID="{99CCD33F-3865-4B36-B05A-BB2326DFE026}" presName="spacing" presStyleCnt="0"/>
      <dgm:spPr/>
    </dgm:pt>
    <dgm:pt modelId="{7532B8D1-D8AA-4A35-8A93-580ECB2502C3}" type="pres">
      <dgm:prSet presAssocID="{67B5E29A-BD35-4A5D-A533-8EC2185360F0}" presName="composite" presStyleCnt="0"/>
      <dgm:spPr/>
    </dgm:pt>
    <dgm:pt modelId="{A969BE40-16F4-42C5-A279-D10AC1E616E8}" type="pres">
      <dgm:prSet presAssocID="{67B5E29A-BD35-4A5D-A533-8EC2185360F0}" presName="imgShp" presStyleLbl="fgImgPlace1" presStyleIdx="7" presStyleCnt="8"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DA26E89B-222B-4536-8931-A39A97369821}" type="pres">
      <dgm:prSet presAssocID="{67B5E29A-BD35-4A5D-A533-8EC2185360F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B34E88-F68B-41B9-8577-41FB9588C491}" type="presOf" srcId="{08FF86B6-A325-4489-9347-83F0344A0B1F}" destId="{3FEB927A-AB06-41AD-976D-F0CCEA3EDF20}" srcOrd="0" destOrd="0" presId="urn:microsoft.com/office/officeart/2005/8/layout/vList3"/>
    <dgm:cxn modelId="{4DCF1769-4715-45E3-801F-412C708EA3B4}" srcId="{85A1A372-FC52-4B01-8568-20F5201B467E}" destId="{67B5E29A-BD35-4A5D-A533-8EC2185360F0}" srcOrd="7" destOrd="0" parTransId="{5297E6A6-2598-4AF9-97E3-339AFCC8496E}" sibTransId="{A39E80EE-A07C-4A78-9622-15349624E02D}"/>
    <dgm:cxn modelId="{BEC3F74C-5D44-4E39-BE36-CF702D65C34D}" type="presOf" srcId="{67B5E29A-BD35-4A5D-A533-8EC2185360F0}" destId="{DA26E89B-222B-4536-8931-A39A97369821}" srcOrd="0" destOrd="0" presId="urn:microsoft.com/office/officeart/2005/8/layout/vList3"/>
    <dgm:cxn modelId="{EE5ACE9A-AB61-439A-BCE0-51001EFE9F8C}" type="presOf" srcId="{F048056A-2E88-4759-85E7-4F92617AACD4}" destId="{C1B8C436-07B2-42DA-9193-FA4F6AC7447B}" srcOrd="0" destOrd="0" presId="urn:microsoft.com/office/officeart/2005/8/layout/vList3"/>
    <dgm:cxn modelId="{1BD484E9-A797-4598-BA85-2E0B5B9C3A45}" type="presOf" srcId="{C9F53CAF-ED55-41CD-8C3D-D8FFCEADAB91}" destId="{971D3E59-26BB-47F3-BF4E-20B48A22E3B2}" srcOrd="0" destOrd="0" presId="urn:microsoft.com/office/officeart/2005/8/layout/vList3"/>
    <dgm:cxn modelId="{44EEBB64-251F-4996-AE38-59A425594C86}" type="presOf" srcId="{FF26FD9C-EDBE-443F-853C-2924801E21F2}" destId="{750B5A6F-0E8F-4632-B16C-261590BC9DEA}" srcOrd="0" destOrd="0" presId="urn:microsoft.com/office/officeart/2005/8/layout/vList3"/>
    <dgm:cxn modelId="{C311923E-D695-4403-88D6-4982757E4901}" srcId="{85A1A372-FC52-4B01-8568-20F5201B467E}" destId="{F048056A-2E88-4759-85E7-4F92617AACD4}" srcOrd="4" destOrd="0" parTransId="{DACF49E6-F062-4440-950F-5F1F250CBF7A}" sibTransId="{BAFFAB5E-97B5-44B5-99FF-21316822C574}"/>
    <dgm:cxn modelId="{6A82F1EA-47DF-4B79-B118-0D74780DFEF3}" srcId="{85A1A372-FC52-4B01-8568-20F5201B467E}" destId="{F95B3CA0-E2E4-4DE3-B5C0-0749E4E10FC1}" srcOrd="3" destOrd="0" parTransId="{02EAD40E-B4FF-4753-AFC1-B2721C86AC01}" sibTransId="{0F251A28-3423-4F31-B579-D0611F654265}"/>
    <dgm:cxn modelId="{E679888F-AFF5-48FC-AD2D-C2CE9AA2CAD8}" type="presOf" srcId="{F95B3CA0-E2E4-4DE3-B5C0-0749E4E10FC1}" destId="{35CD5098-0328-4FEB-928E-F3276047CE90}" srcOrd="0" destOrd="0" presId="urn:microsoft.com/office/officeart/2005/8/layout/vList3"/>
    <dgm:cxn modelId="{1DB2059A-2634-492D-A51A-20ACBCE2CC20}" srcId="{85A1A372-FC52-4B01-8568-20F5201B467E}" destId="{C329C7FB-BB29-429B-8A9E-F77F844DB541}" srcOrd="1" destOrd="0" parTransId="{D5C97F1F-108B-4906-AFAB-3AEF5B385339}" sibTransId="{C9387E37-2438-4FF2-9216-B6887B952B4E}"/>
    <dgm:cxn modelId="{6EB43A81-7D0F-425B-BE92-5EB8312B2C51}" srcId="{85A1A372-FC52-4B01-8568-20F5201B467E}" destId="{08FF86B6-A325-4489-9347-83F0344A0B1F}" srcOrd="2" destOrd="0" parTransId="{DD89EE6B-8F01-42A8-8296-8C111912CB5E}" sibTransId="{DCD4E394-0E75-4AC4-9C46-EA9E2A2CFA2D}"/>
    <dgm:cxn modelId="{E7397025-25F7-49BE-94C6-D57C691FF5C9}" srcId="{85A1A372-FC52-4B01-8568-20F5201B467E}" destId="{FF26FD9C-EDBE-443F-853C-2924801E21F2}" srcOrd="6" destOrd="0" parTransId="{36AAC015-A3F9-4A2E-85C2-46A1F38E0A55}" sibTransId="{99CCD33F-3865-4B36-B05A-BB2326DFE026}"/>
    <dgm:cxn modelId="{6D327835-C2FA-4A7E-A00C-DFDC8C1601CC}" type="presOf" srcId="{85A1A372-FC52-4B01-8568-20F5201B467E}" destId="{53BBC396-10A7-45BA-9262-09579F347EF9}" srcOrd="0" destOrd="0" presId="urn:microsoft.com/office/officeart/2005/8/layout/vList3"/>
    <dgm:cxn modelId="{0424F330-734E-4CDE-ABD0-F99FDA5D414A}" type="presOf" srcId="{C329C7FB-BB29-429B-8A9E-F77F844DB541}" destId="{7BE971CF-C05A-46B5-AE00-A0EF9C9B010B}" srcOrd="0" destOrd="0" presId="urn:microsoft.com/office/officeart/2005/8/layout/vList3"/>
    <dgm:cxn modelId="{B6FB9177-6FBD-49FA-BE93-C18FE2B032BC}" srcId="{85A1A372-FC52-4B01-8568-20F5201B467E}" destId="{C9F53CAF-ED55-41CD-8C3D-D8FFCEADAB91}" srcOrd="5" destOrd="0" parTransId="{8C7EAB2D-B7A7-4802-9172-DEC4F5B2E1F6}" sibTransId="{C3B3F35B-F2D1-4902-8F9A-49F63BDE4790}"/>
    <dgm:cxn modelId="{82225576-4837-4D1D-B337-EBC9A9AFF937}" type="presOf" srcId="{E341F455-D5FB-414D-BF5F-D6F55D6382A3}" destId="{2BD4715F-8B20-43C9-8ED4-AA5F40F48EFC}" srcOrd="0" destOrd="0" presId="urn:microsoft.com/office/officeart/2005/8/layout/vList3"/>
    <dgm:cxn modelId="{785BDA05-5413-4614-ACBC-450E6526E81D}" srcId="{85A1A372-FC52-4B01-8568-20F5201B467E}" destId="{E341F455-D5FB-414D-BF5F-D6F55D6382A3}" srcOrd="0" destOrd="0" parTransId="{4DCB14FC-198A-4EFD-BBF9-9CDF1B756147}" sibTransId="{AD73B1FE-FC7C-4090-81BE-2ABDB7F1006A}"/>
    <dgm:cxn modelId="{18EA523F-B389-425F-A627-82C95686624A}" type="presParOf" srcId="{53BBC396-10A7-45BA-9262-09579F347EF9}" destId="{1A09A5B6-57A8-4972-AF3C-4417BB9AAC29}" srcOrd="0" destOrd="0" presId="urn:microsoft.com/office/officeart/2005/8/layout/vList3"/>
    <dgm:cxn modelId="{31EEB746-1FB9-46AA-A015-1D19416B1BFE}" type="presParOf" srcId="{1A09A5B6-57A8-4972-AF3C-4417BB9AAC29}" destId="{C91FFD1E-3685-46C4-A816-BD757A1C6A8C}" srcOrd="0" destOrd="0" presId="urn:microsoft.com/office/officeart/2005/8/layout/vList3"/>
    <dgm:cxn modelId="{8C668967-E63B-4F07-84DD-C7972F574065}" type="presParOf" srcId="{1A09A5B6-57A8-4972-AF3C-4417BB9AAC29}" destId="{2BD4715F-8B20-43C9-8ED4-AA5F40F48EFC}" srcOrd="1" destOrd="0" presId="urn:microsoft.com/office/officeart/2005/8/layout/vList3"/>
    <dgm:cxn modelId="{E4B5301E-9F32-41A2-A9B7-CFC2FC20C67E}" type="presParOf" srcId="{53BBC396-10A7-45BA-9262-09579F347EF9}" destId="{77BBFBE7-44A8-4630-93C7-7C259414F6C9}" srcOrd="1" destOrd="0" presId="urn:microsoft.com/office/officeart/2005/8/layout/vList3"/>
    <dgm:cxn modelId="{4F88A540-BEB9-4820-B156-3B9103BB6E3F}" type="presParOf" srcId="{53BBC396-10A7-45BA-9262-09579F347EF9}" destId="{0D57674D-7B6B-490A-B6C8-E1121A45FB5F}" srcOrd="2" destOrd="0" presId="urn:microsoft.com/office/officeart/2005/8/layout/vList3"/>
    <dgm:cxn modelId="{7B59E11D-D1F3-4EE2-9401-E317E71461A8}" type="presParOf" srcId="{0D57674D-7B6B-490A-B6C8-E1121A45FB5F}" destId="{9FE2B35E-460A-4EAE-91DB-BD7DD8A4BAF7}" srcOrd="0" destOrd="0" presId="urn:microsoft.com/office/officeart/2005/8/layout/vList3"/>
    <dgm:cxn modelId="{B98767DC-BA8B-4FB1-9624-7E8E130E28FC}" type="presParOf" srcId="{0D57674D-7B6B-490A-B6C8-E1121A45FB5F}" destId="{7BE971CF-C05A-46B5-AE00-A0EF9C9B010B}" srcOrd="1" destOrd="0" presId="urn:microsoft.com/office/officeart/2005/8/layout/vList3"/>
    <dgm:cxn modelId="{594292C3-266A-4114-82AE-049DCF2F77A4}" type="presParOf" srcId="{53BBC396-10A7-45BA-9262-09579F347EF9}" destId="{23AC13BC-702D-4E2C-8E00-8C51D46827C9}" srcOrd="3" destOrd="0" presId="urn:microsoft.com/office/officeart/2005/8/layout/vList3"/>
    <dgm:cxn modelId="{369A7B27-5526-4CF6-A852-37A8C002FDAE}" type="presParOf" srcId="{53BBC396-10A7-45BA-9262-09579F347EF9}" destId="{1B994CAC-B003-4EA5-AB21-E75BE24994CA}" srcOrd="4" destOrd="0" presId="urn:microsoft.com/office/officeart/2005/8/layout/vList3"/>
    <dgm:cxn modelId="{A02CFCE9-E122-43B3-AA50-B51A05AB5F99}" type="presParOf" srcId="{1B994CAC-B003-4EA5-AB21-E75BE24994CA}" destId="{DE77AFBC-0F6C-4C39-98B4-951D70D85FB1}" srcOrd="0" destOrd="0" presId="urn:microsoft.com/office/officeart/2005/8/layout/vList3"/>
    <dgm:cxn modelId="{D3C8747D-2221-4F54-A760-0F532D816818}" type="presParOf" srcId="{1B994CAC-B003-4EA5-AB21-E75BE24994CA}" destId="{3FEB927A-AB06-41AD-976D-F0CCEA3EDF20}" srcOrd="1" destOrd="0" presId="urn:microsoft.com/office/officeart/2005/8/layout/vList3"/>
    <dgm:cxn modelId="{5CF2147E-1D64-481A-A71D-97D7F42B9AAA}" type="presParOf" srcId="{53BBC396-10A7-45BA-9262-09579F347EF9}" destId="{CAEDC5E8-37CC-4206-BC26-C54BD70D179A}" srcOrd="5" destOrd="0" presId="urn:microsoft.com/office/officeart/2005/8/layout/vList3"/>
    <dgm:cxn modelId="{7D124C3B-21E8-4106-9F5D-672587449DE7}" type="presParOf" srcId="{53BBC396-10A7-45BA-9262-09579F347EF9}" destId="{B8690F60-BF39-464A-8044-80A2641E96F1}" srcOrd="6" destOrd="0" presId="urn:microsoft.com/office/officeart/2005/8/layout/vList3"/>
    <dgm:cxn modelId="{152E901E-7DFB-4213-A0AA-649D2280419C}" type="presParOf" srcId="{B8690F60-BF39-464A-8044-80A2641E96F1}" destId="{B258C704-35EF-42E0-A84B-D9560672524D}" srcOrd="0" destOrd="0" presId="urn:microsoft.com/office/officeart/2005/8/layout/vList3"/>
    <dgm:cxn modelId="{FE4306F4-1FA3-47FD-ABB7-FBE0CD5CFDFA}" type="presParOf" srcId="{B8690F60-BF39-464A-8044-80A2641E96F1}" destId="{35CD5098-0328-4FEB-928E-F3276047CE90}" srcOrd="1" destOrd="0" presId="urn:microsoft.com/office/officeart/2005/8/layout/vList3"/>
    <dgm:cxn modelId="{F7674781-0A12-4CFF-803A-46678092C129}" type="presParOf" srcId="{53BBC396-10A7-45BA-9262-09579F347EF9}" destId="{EA2D3CB7-0CA9-4C8B-B36C-DEAB2F4F6E22}" srcOrd="7" destOrd="0" presId="urn:microsoft.com/office/officeart/2005/8/layout/vList3"/>
    <dgm:cxn modelId="{54BE1870-0C8F-41FA-A4E6-8EFA09CE0C0D}" type="presParOf" srcId="{53BBC396-10A7-45BA-9262-09579F347EF9}" destId="{F9093049-2171-4210-872D-4FEA59055C95}" srcOrd="8" destOrd="0" presId="urn:microsoft.com/office/officeart/2005/8/layout/vList3"/>
    <dgm:cxn modelId="{3163AFFA-43C3-4A77-A193-5BDD9E1FC9F3}" type="presParOf" srcId="{F9093049-2171-4210-872D-4FEA59055C95}" destId="{E1242B3F-1050-4B04-B258-4512963F2FD4}" srcOrd="0" destOrd="0" presId="urn:microsoft.com/office/officeart/2005/8/layout/vList3"/>
    <dgm:cxn modelId="{EA0D8729-3CBB-448B-9B23-6E7713B8F78D}" type="presParOf" srcId="{F9093049-2171-4210-872D-4FEA59055C95}" destId="{C1B8C436-07B2-42DA-9193-FA4F6AC7447B}" srcOrd="1" destOrd="0" presId="urn:microsoft.com/office/officeart/2005/8/layout/vList3"/>
    <dgm:cxn modelId="{345E7D3A-83B8-4896-BC05-64A2E9AEE8D6}" type="presParOf" srcId="{53BBC396-10A7-45BA-9262-09579F347EF9}" destId="{BB60FD49-3351-4249-94FC-4FC5FB61D329}" srcOrd="9" destOrd="0" presId="urn:microsoft.com/office/officeart/2005/8/layout/vList3"/>
    <dgm:cxn modelId="{393DF521-1747-4288-821E-2561AEAD1CAC}" type="presParOf" srcId="{53BBC396-10A7-45BA-9262-09579F347EF9}" destId="{05AB7DB8-6D4E-48F3-A46A-48E0DC066940}" srcOrd="10" destOrd="0" presId="urn:microsoft.com/office/officeart/2005/8/layout/vList3"/>
    <dgm:cxn modelId="{6C5700EF-C3C8-4F1E-9C63-4D6F7D5D5C58}" type="presParOf" srcId="{05AB7DB8-6D4E-48F3-A46A-48E0DC066940}" destId="{83C49897-83D3-4CF9-BB1F-54142508E937}" srcOrd="0" destOrd="0" presId="urn:microsoft.com/office/officeart/2005/8/layout/vList3"/>
    <dgm:cxn modelId="{A7481C35-866D-4700-B11E-3E1E0E00E76D}" type="presParOf" srcId="{05AB7DB8-6D4E-48F3-A46A-48E0DC066940}" destId="{971D3E59-26BB-47F3-BF4E-20B48A22E3B2}" srcOrd="1" destOrd="0" presId="urn:microsoft.com/office/officeart/2005/8/layout/vList3"/>
    <dgm:cxn modelId="{7E9A36D6-890B-4A59-9C77-2E73A5E68A8B}" type="presParOf" srcId="{53BBC396-10A7-45BA-9262-09579F347EF9}" destId="{EC6722E4-B3AA-4CF5-A5F7-17D2A6762A78}" srcOrd="11" destOrd="0" presId="urn:microsoft.com/office/officeart/2005/8/layout/vList3"/>
    <dgm:cxn modelId="{E97B870D-845E-4EE8-8235-76DD3D907967}" type="presParOf" srcId="{53BBC396-10A7-45BA-9262-09579F347EF9}" destId="{1340D48D-84A6-4CD9-8E8E-54C6FC9D90B6}" srcOrd="12" destOrd="0" presId="urn:microsoft.com/office/officeart/2005/8/layout/vList3"/>
    <dgm:cxn modelId="{CB0CAFD5-DFBF-47FF-8448-6710626A5D72}" type="presParOf" srcId="{1340D48D-84A6-4CD9-8E8E-54C6FC9D90B6}" destId="{933C9A22-B086-4E08-BEEB-25C727917F22}" srcOrd="0" destOrd="0" presId="urn:microsoft.com/office/officeart/2005/8/layout/vList3"/>
    <dgm:cxn modelId="{AED14A2B-F664-4771-9D61-5F620E76FEDE}" type="presParOf" srcId="{1340D48D-84A6-4CD9-8E8E-54C6FC9D90B6}" destId="{750B5A6F-0E8F-4632-B16C-261590BC9DEA}" srcOrd="1" destOrd="0" presId="urn:microsoft.com/office/officeart/2005/8/layout/vList3"/>
    <dgm:cxn modelId="{5E523E04-68BD-419D-B5AD-E302FDD446EF}" type="presParOf" srcId="{53BBC396-10A7-45BA-9262-09579F347EF9}" destId="{AAEB05E0-B6A8-4FD7-B9AD-F8F93B7D6366}" srcOrd="13" destOrd="0" presId="urn:microsoft.com/office/officeart/2005/8/layout/vList3"/>
    <dgm:cxn modelId="{2F7DE5C1-304A-466A-909D-AC99EB8D58EA}" type="presParOf" srcId="{53BBC396-10A7-45BA-9262-09579F347EF9}" destId="{7532B8D1-D8AA-4A35-8A93-580ECB2502C3}" srcOrd="14" destOrd="0" presId="urn:microsoft.com/office/officeart/2005/8/layout/vList3"/>
    <dgm:cxn modelId="{D01CF3B5-881D-456E-B390-3BEDBDC9CB27}" type="presParOf" srcId="{7532B8D1-D8AA-4A35-8A93-580ECB2502C3}" destId="{A969BE40-16F4-42C5-A279-D10AC1E616E8}" srcOrd="0" destOrd="0" presId="urn:microsoft.com/office/officeart/2005/8/layout/vList3"/>
    <dgm:cxn modelId="{167A30E2-6F3A-4717-AE2C-21661328BC61}" type="presParOf" srcId="{7532B8D1-D8AA-4A35-8A93-580ECB2502C3}" destId="{DA26E89B-222B-4536-8931-A39A973698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4715F-8B20-43C9-8ED4-AA5F40F48EFC}">
      <dsp:nvSpPr>
        <dsp:cNvPr id="0" name=""/>
        <dsp:cNvSpPr/>
      </dsp:nvSpPr>
      <dsp:spPr>
        <a:xfrm rot="10800000">
          <a:off x="1541178" y="0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Гражданское  воспитание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42735" y="0"/>
        <a:ext cx="5723811" cy="406227"/>
      </dsp:txXfrm>
    </dsp:sp>
    <dsp:sp modelId="{C91FFD1E-3685-46C4-A816-BD757A1C6A8C}">
      <dsp:nvSpPr>
        <dsp:cNvPr id="0" name=""/>
        <dsp:cNvSpPr/>
      </dsp:nvSpPr>
      <dsp:spPr>
        <a:xfrm>
          <a:off x="1365735" y="1849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971CF-C05A-46B5-AE00-A0EF9C9B010B}">
      <dsp:nvSpPr>
        <dsp:cNvPr id="0" name=""/>
        <dsp:cNvSpPr/>
      </dsp:nvSpPr>
      <dsp:spPr>
        <a:xfrm rot="10800000">
          <a:off x="1568848" y="529339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Патриотическое  воспитание 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529339"/>
        <a:ext cx="5723811" cy="406227"/>
      </dsp:txXfrm>
    </dsp:sp>
    <dsp:sp modelId="{9FE2B35E-460A-4EAE-91DB-BD7DD8A4BAF7}">
      <dsp:nvSpPr>
        <dsp:cNvPr id="0" name=""/>
        <dsp:cNvSpPr/>
      </dsp:nvSpPr>
      <dsp:spPr>
        <a:xfrm>
          <a:off x="1365735" y="529339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B927A-AB06-41AD-976D-F0CCEA3EDF20}">
      <dsp:nvSpPr>
        <dsp:cNvPr id="0" name=""/>
        <dsp:cNvSpPr/>
      </dsp:nvSpPr>
      <dsp:spPr>
        <a:xfrm rot="10800000">
          <a:off x="1568848" y="1056829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Духовно-нравственное  воспитание 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1056829"/>
        <a:ext cx="5723811" cy="406227"/>
      </dsp:txXfrm>
    </dsp:sp>
    <dsp:sp modelId="{DE77AFBC-0F6C-4C39-98B4-951D70D85FB1}">
      <dsp:nvSpPr>
        <dsp:cNvPr id="0" name=""/>
        <dsp:cNvSpPr/>
      </dsp:nvSpPr>
      <dsp:spPr>
        <a:xfrm>
          <a:off x="1365735" y="1056829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D5098-0328-4FEB-928E-F3276047CE90}">
      <dsp:nvSpPr>
        <dsp:cNvPr id="0" name=""/>
        <dsp:cNvSpPr/>
      </dsp:nvSpPr>
      <dsp:spPr>
        <a:xfrm rot="10800000">
          <a:off x="1568848" y="1584319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Эстетическое  воспитание 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1584319"/>
        <a:ext cx="5723811" cy="406227"/>
      </dsp:txXfrm>
    </dsp:sp>
    <dsp:sp modelId="{B258C704-35EF-42E0-A84B-D9560672524D}">
      <dsp:nvSpPr>
        <dsp:cNvPr id="0" name=""/>
        <dsp:cNvSpPr/>
      </dsp:nvSpPr>
      <dsp:spPr>
        <a:xfrm>
          <a:off x="1365735" y="1584319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8C436-07B2-42DA-9193-FA4F6AC7447B}">
      <dsp:nvSpPr>
        <dsp:cNvPr id="0" name=""/>
        <dsp:cNvSpPr/>
      </dsp:nvSpPr>
      <dsp:spPr>
        <a:xfrm rot="10800000">
          <a:off x="1568848" y="2111809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Воспитание  культуры здорового образа жизни и безопасности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2111809"/>
        <a:ext cx="5723811" cy="406227"/>
      </dsp:txXfrm>
    </dsp:sp>
    <dsp:sp modelId="{E1242B3F-1050-4B04-B258-4512963F2FD4}">
      <dsp:nvSpPr>
        <dsp:cNvPr id="0" name=""/>
        <dsp:cNvSpPr/>
      </dsp:nvSpPr>
      <dsp:spPr>
        <a:xfrm>
          <a:off x="1365735" y="2111809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D3E59-26BB-47F3-BF4E-20B48A22E3B2}">
      <dsp:nvSpPr>
        <dsp:cNvPr id="0" name=""/>
        <dsp:cNvSpPr/>
      </dsp:nvSpPr>
      <dsp:spPr>
        <a:xfrm rot="10800000">
          <a:off x="1568848" y="2639298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Трудовое воспитание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2639298"/>
        <a:ext cx="5723811" cy="406227"/>
      </dsp:txXfrm>
    </dsp:sp>
    <dsp:sp modelId="{83C49897-83D3-4CF9-BB1F-54142508E937}">
      <dsp:nvSpPr>
        <dsp:cNvPr id="0" name=""/>
        <dsp:cNvSpPr/>
      </dsp:nvSpPr>
      <dsp:spPr>
        <a:xfrm>
          <a:off x="1365735" y="2639298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B5A6F-0E8F-4632-B16C-261590BC9DEA}">
      <dsp:nvSpPr>
        <dsp:cNvPr id="0" name=""/>
        <dsp:cNvSpPr/>
      </dsp:nvSpPr>
      <dsp:spPr>
        <a:xfrm rot="10800000">
          <a:off x="1568848" y="3166788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Экологическое  воспитание 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3166788"/>
        <a:ext cx="5723811" cy="406227"/>
      </dsp:txXfrm>
    </dsp:sp>
    <dsp:sp modelId="{933C9A22-B086-4E08-BEEB-25C727917F22}">
      <dsp:nvSpPr>
        <dsp:cNvPr id="0" name=""/>
        <dsp:cNvSpPr/>
      </dsp:nvSpPr>
      <dsp:spPr>
        <a:xfrm>
          <a:off x="1365735" y="3166788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6E89B-222B-4536-8931-A39A97369821}">
      <dsp:nvSpPr>
        <dsp:cNvPr id="0" name=""/>
        <dsp:cNvSpPr/>
      </dsp:nvSpPr>
      <dsp:spPr>
        <a:xfrm rot="10800000">
          <a:off x="1568848" y="3694278"/>
          <a:ext cx="5825368" cy="406227"/>
        </a:xfrm>
        <a:prstGeom prst="homePlate">
          <a:avLst/>
        </a:prstGeom>
        <a:solidFill>
          <a:srgbClr val="CCECF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35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FF0000"/>
              </a:solidFill>
            </a:rPr>
            <a:t>Ценности  научного познания</a:t>
          </a:r>
          <a:endParaRPr lang="ru-RU" sz="1900" b="1" kern="1200" dirty="0">
            <a:solidFill>
              <a:srgbClr val="FF0000"/>
            </a:solidFill>
          </a:endParaRPr>
        </a:p>
      </dsp:txBody>
      <dsp:txXfrm rot="10800000">
        <a:off x="1670405" y="3694278"/>
        <a:ext cx="5723811" cy="406227"/>
      </dsp:txXfrm>
    </dsp:sp>
    <dsp:sp modelId="{A969BE40-16F4-42C5-A279-D10AC1E616E8}">
      <dsp:nvSpPr>
        <dsp:cNvPr id="0" name=""/>
        <dsp:cNvSpPr/>
      </dsp:nvSpPr>
      <dsp:spPr>
        <a:xfrm>
          <a:off x="1365735" y="3694278"/>
          <a:ext cx="406227" cy="406227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32F0B-FD40-44DC-AA35-C3631E6C0EE6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56D7C-BC96-4552-9452-021FE86AA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1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45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8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96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81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6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24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9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9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9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5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7098F-52D6-497C-85D8-430CB6C9E220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DE069-D539-4E4C-9C52-94E5139E0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4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gosreestr.ru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1752" y="172278"/>
            <a:ext cx="11393424" cy="6185916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4480" y="2596434"/>
            <a:ext cx="9144000" cy="1629981"/>
          </a:xfrm>
          <a:noFill/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Укрепление </a:t>
            </a:r>
            <a:b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единой воспитывающей среды в образовательных учреждениях </a:t>
            </a:r>
            <a:b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Иванова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6269" y="4692140"/>
            <a:ext cx="6800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 МБОУ «Гимназия №36»</a:t>
            </a:r>
          </a:p>
          <a:p>
            <a:pPr algn="ctr"/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Шимарева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Наталья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Геннадьевна</a:t>
            </a:r>
          </a:p>
          <a:p>
            <a:pPr algn="ctr"/>
            <a:r>
              <a:rPr lang="ru-RU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августа 2022</a:t>
            </a:r>
            <a:endParaRPr lang="ru-RU" sz="3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2848" y="464655"/>
            <a:ext cx="7726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педагогический совет</a:t>
            </a:r>
            <a:endParaRPr lang="ru-RU" sz="4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04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822170" y="1417352"/>
            <a:ext cx="3365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</a:rPr>
              <a:t>Ведите себя культурно!</a:t>
            </a:r>
            <a:endParaRPr lang="ru-RU" sz="2400" dirty="0">
              <a:solidFill>
                <a:srgbClr val="000099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0980214" y="42730"/>
            <a:ext cx="1167136" cy="1051133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992374" y="498672"/>
            <a:ext cx="3025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Векторы развития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53" y="426966"/>
            <a:ext cx="657138" cy="657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562" y="2706308"/>
            <a:ext cx="5001918" cy="2626007"/>
          </a:xfrm>
          <a:prstGeom prst="rect">
            <a:avLst/>
          </a:prstGeom>
        </p:spPr>
      </p:pic>
      <p:pic>
        <p:nvPicPr>
          <p:cNvPr id="1028" name="Picture 4" descr="http://storage.inovaco.ru/media/project_smi3_679/b5/91/70/a2/65/aa/fcd9d36625fba6202a0a3198467fe93e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2" y="2634416"/>
            <a:ext cx="4242465" cy="27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0980214" y="42730"/>
            <a:ext cx="1167136" cy="1051133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53" y="426966"/>
            <a:ext cx="657138" cy="6571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59090" y="1898581"/>
            <a:ext cx="4457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0099"/>
                </a:solidFill>
              </a:rPr>
              <a:t>Школьный театр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ru-RU" sz="2800" dirty="0">
              <a:solidFill>
                <a:srgbClr val="000099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ru-RU" sz="2800" dirty="0" smtClean="0">
              <a:solidFill>
                <a:srgbClr val="000099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ru-RU" sz="2800" dirty="0">
              <a:solidFill>
                <a:srgbClr val="000099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ru-RU" sz="2800" dirty="0" smtClean="0">
              <a:solidFill>
                <a:srgbClr val="000099"/>
              </a:solidFill>
            </a:endParaRPr>
          </a:p>
          <a:p>
            <a:pPr lvl="0">
              <a:defRPr/>
            </a:pPr>
            <a:endParaRPr lang="ru-RU" sz="2800" dirty="0" smtClean="0">
              <a:solidFill>
                <a:srgbClr val="000099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rgbClr val="000099"/>
                </a:solidFill>
              </a:rPr>
              <a:t>Школьный </a:t>
            </a:r>
            <a:r>
              <a:rPr lang="ru-RU" sz="2800" dirty="0" smtClean="0">
                <a:solidFill>
                  <a:srgbClr val="000099"/>
                </a:solidFill>
              </a:rPr>
              <a:t>музей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92374" y="498672"/>
            <a:ext cx="3025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Векторы развития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07" y="1135066"/>
            <a:ext cx="3445803" cy="229550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771" y="3711409"/>
            <a:ext cx="3455239" cy="259143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7471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98292"/>
              </p:ext>
            </p:extLst>
          </p:nvPr>
        </p:nvGraphicFramePr>
        <p:xfrm>
          <a:off x="570645" y="361405"/>
          <a:ext cx="10848722" cy="5884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8722">
                  <a:extLst>
                    <a:ext uri="{9D8B030D-6E8A-4147-A177-3AD203B41FA5}">
                      <a16:colId xmlns:a16="http://schemas.microsoft.com/office/drawing/2014/main" val="1111000147"/>
                    </a:ext>
                  </a:extLst>
                </a:gridCol>
              </a:tblGrid>
              <a:tr h="83623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          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Наш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</a:rPr>
                        <a:t> опыт</a:t>
                      </a:r>
                    </a:p>
                    <a:p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113341"/>
                  </a:ext>
                </a:extLst>
              </a:tr>
              <a:tr h="504834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2000" kern="12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Развитое</a:t>
                      </a:r>
                      <a:r>
                        <a:rPr lang="ru-RU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ченическое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самоуправление</a:t>
                      </a:r>
                      <a:endParaRPr lang="ru-RU" sz="2000" kern="12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Успешно функционирующие детские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молодежные общественные</a:t>
                      </a:r>
                      <a:r>
                        <a:rPr lang="ru-RU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объединения (РДШ, «</a:t>
                      </a:r>
                      <a:r>
                        <a:rPr lang="ru-RU" sz="2000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Юнармия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»)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Волонтёрское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движение</a:t>
                      </a:r>
                      <a:endParaRPr lang="ru-RU" sz="2000" kern="12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99"/>
                          </a:solidFill>
                        </a:rPr>
                        <a:t>Социальные </a:t>
                      </a:r>
                      <a:r>
                        <a:rPr lang="ru-RU" sz="2000" dirty="0" smtClean="0">
                          <a:solidFill>
                            <a:srgbClr val="000099"/>
                          </a:solidFill>
                        </a:rPr>
                        <a:t>проекты в школе, совместно разрабатываемые и реализуемые обучающимися и педагогами, в том числе с участием организаций социальных партнёров школы, </a:t>
                      </a:r>
                      <a:endParaRPr lang="ru-RU" sz="2000" dirty="0" smtClean="0">
                        <a:solidFill>
                          <a:srgbClr val="000099"/>
                        </a:solidFill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99"/>
                          </a:solidFill>
                        </a:rPr>
                        <a:t>Комплексы </a:t>
                      </a:r>
                      <a:r>
                        <a:rPr lang="ru-RU" sz="2000" dirty="0" smtClean="0">
                          <a:solidFill>
                            <a:srgbClr val="000099"/>
                          </a:solidFill>
                        </a:rPr>
                        <a:t>дел благотворительной, экологической, патриотической, трудовой и др. </a:t>
                      </a:r>
                      <a:r>
                        <a:rPr lang="ru-RU" sz="2000" dirty="0" smtClean="0">
                          <a:solidFill>
                            <a:srgbClr val="000099"/>
                          </a:solidFill>
                        </a:rPr>
                        <a:t>направленности</a:t>
                      </a:r>
                      <a:endParaRPr lang="ru-RU" sz="2000" dirty="0" smtClean="0">
                        <a:solidFill>
                          <a:srgbClr val="000099"/>
                        </a:solidFill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Успешная реализация 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проекта</a:t>
                      </a:r>
                      <a:r>
                        <a:rPr lang="ru-RU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«Единая Россия» - «</a:t>
                      </a:r>
                      <a:r>
                        <a:rPr lang="ru-RU" sz="2000" kern="1200" baseline="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СпортШколаГород</a:t>
                      </a:r>
                      <a:r>
                        <a:rPr lang="ru-RU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lang="ru-RU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функционирование школьных спортивных клубов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Доступность спортивной инфраструктуры для семей с детьми (во внеурочное время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000" kern="12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99"/>
                          </a:solidFill>
                        </a:rPr>
                        <a:t>Создани</a:t>
                      </a:r>
                      <a:r>
                        <a:rPr lang="ru-RU" sz="2000" baseline="0" dirty="0" smtClean="0">
                          <a:solidFill>
                            <a:srgbClr val="000099"/>
                          </a:solidFill>
                        </a:rPr>
                        <a:t>е  креативных зон  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Школьный </a:t>
                      </a:r>
                      <a:r>
                        <a:rPr lang="ru-RU" sz="2000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пресс-центр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3966753"/>
                  </a:ext>
                </a:extLst>
              </a:tr>
            </a:tbl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0980214" y="42730"/>
            <a:ext cx="1167136" cy="1051133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6667" b="-1"/>
          <a:stretch/>
        </p:blipFill>
        <p:spPr>
          <a:xfrm>
            <a:off x="4757953" y="361405"/>
            <a:ext cx="566929" cy="5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0980214" y="42730"/>
            <a:ext cx="1167136" cy="1051133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42151" y="228601"/>
            <a:ext cx="10607040" cy="635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ПРЕДЛОЖЕНИЯ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950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Управлению </a:t>
            </a:r>
            <a:r>
              <a:rPr lang="ru-RU" sz="195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Администрации города Иванова</a:t>
            </a:r>
            <a:endParaRPr lang="ru-RU" sz="195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развитию муниципальной  системы воспитания на основе консолидации усилий всех социальных институтов воспитания.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развития воспитательной составляющей деятельности школ в части развития материально-технического  оснащения, </a:t>
            </a:r>
            <a:r>
              <a:rPr lang="ru-RU" sz="1950" dirty="0" err="1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грантовой</a:t>
            </a: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поддержки  педагогов, осуществляющих воспитательную </a:t>
            </a:r>
            <a:r>
              <a:rPr lang="ru-RU" sz="1950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функцию.</a:t>
            </a:r>
            <a:endParaRPr lang="ru-RU" sz="195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680" algn="just">
              <a:lnSpc>
                <a:spcPct val="107000"/>
              </a:lnSpc>
              <a:spcAft>
                <a:spcPts val="800"/>
              </a:spcAft>
            </a:pP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950" b="1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Городскому </a:t>
            </a:r>
            <a:r>
              <a:rPr lang="ru-RU" sz="195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методическому центру</a:t>
            </a:r>
            <a:endParaRPr lang="ru-RU" sz="195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Обеспечить  научно-методическое сопровождение внедрения актуализированных  рабочих программ воспитания в практику образовательных </a:t>
            </a:r>
            <a:r>
              <a:rPr lang="ru-RU" sz="1950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организаций</a:t>
            </a: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50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 методическую  </a:t>
            </a: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поддержку  системы </a:t>
            </a:r>
            <a:r>
              <a:rPr lang="ru-RU" sz="1950" dirty="0" smtClean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повышения квалификации работников</a:t>
            </a: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выявлению и распространению лучших муниципальных практик воспитания детей.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95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целенаправленную работу по выявлению, обобщению эффективного опыта классных руководителей, социальных педагогов, педагогов дополнительного образования и др. педагогических работников по различным вопросам воспитания, обеспечить его распространение на педагогических площадках различного уровня (муниципального, регионального, межрегионального).</a:t>
            </a:r>
            <a:endParaRPr lang="ru-RU" sz="195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0980214" y="42730"/>
            <a:ext cx="1167136" cy="1051133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67452" y="568296"/>
            <a:ext cx="10212762" cy="546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Образовательным организациям города</a:t>
            </a:r>
            <a:endParaRPr lang="ru-RU" sz="20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Актуализировать  рабочую  программу  воспитания в соответствии  с Примерной рабочей программой воспитания, размещенной на сайте </a:t>
            </a:r>
            <a:r>
              <a:rPr lang="ru-RU" sz="2000" u="sng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https://fgosreestr.ru/</a:t>
            </a:r>
            <a:r>
              <a:rPr lang="ru-RU" sz="2000" u="sng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Продумать систему  внедрения в практику новых форм и методов работы по  патриотическому воспитанию с учетом возможностей школы.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Развивать социальное партнерство, сетевое и межведомственное взаимодействие в реализации актуальных направлений воспитательной деятельности.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Обеспечить сохранение и развитие традиций в области семейного воспитания, внедрение новых форм работы, ориентированных на развитие родительских проектов и инициатив.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Эффективно использовать  имеющиеся информационные ресурсы для укрепления единой воспитывающей среды своего образовательного учреждения и муниципальной системы  образования в целом.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Продумать формат оценки  взаимодействия родительской общественности с образовательным учреждением  через активную пропаганду с использованием социальных сетей.</a:t>
            </a:r>
            <a:endParaRPr lang="ru-RU" sz="2000" dirty="0">
              <a:solidFill>
                <a:srgbClr val="0000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rascpk.ru/images/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280"/>
            <a:ext cx="12192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36634" y="206003"/>
            <a:ext cx="914748" cy="823830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56239" y="288109"/>
            <a:ext cx="800342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</a:rPr>
              <a:t>Указ Президента Российской Федерации </a:t>
            </a:r>
            <a:endParaRPr lang="ru-RU" sz="2300" dirty="0" smtClean="0">
              <a:solidFill>
                <a:srgbClr val="000099"/>
              </a:solidFill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от </a:t>
            </a: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</a:rPr>
              <a:t>21 июля 2020 года № 474 </a:t>
            </a:r>
            <a:endParaRPr lang="ru-RU" sz="2300" dirty="0" smtClean="0">
              <a:solidFill>
                <a:srgbClr val="000099"/>
              </a:solidFill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«</a:t>
            </a: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</a:rPr>
              <a:t>О национальных целях развития Российской Федерации на период </a:t>
            </a:r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до 2030г.»</a:t>
            </a:r>
            <a:endParaRPr lang="ru-RU" sz="2300" dirty="0" smtClean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Стратегия </a:t>
            </a: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</a:rPr>
              <a:t>развития воспитания в РФ до 2025 года. </a:t>
            </a:r>
            <a:endParaRPr lang="ru-RU" sz="2300" dirty="0" smtClean="0">
              <a:solidFill>
                <a:srgbClr val="000099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Федеральные </a:t>
            </a: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</a:rPr>
              <a:t>проекты «Патриотическое воспитание»</a:t>
            </a: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и</a:t>
            </a:r>
          </a:p>
          <a:p>
            <a:r>
              <a:rPr lang="ru-RU" sz="2300" dirty="0" smtClean="0">
                <a:solidFill>
                  <a:srgbClr val="000099"/>
                </a:solidFill>
                <a:ea typeface="Calibri" panose="020F0502020204030204" pitchFamily="34" charset="0"/>
              </a:rPr>
              <a:t> </a:t>
            </a:r>
            <a:r>
              <a:rPr lang="ru-RU" sz="2300" dirty="0">
                <a:solidFill>
                  <a:srgbClr val="000099"/>
                </a:solidFill>
                <a:ea typeface="Calibri" panose="020F0502020204030204" pitchFamily="34" charset="0"/>
              </a:rPr>
              <a:t>«Успех каждого ребёнка» национального проекта «Образование». </a:t>
            </a:r>
            <a:endParaRPr lang="ru-RU" sz="2300" dirty="0">
              <a:solidFill>
                <a:srgbClr val="000099"/>
              </a:solidFill>
            </a:endParaRPr>
          </a:p>
        </p:txBody>
      </p:sp>
      <p:grpSp>
        <p:nvGrpSpPr>
          <p:cNvPr id="8" name="object 2"/>
          <p:cNvGrpSpPr/>
          <p:nvPr/>
        </p:nvGrpSpPr>
        <p:grpSpPr>
          <a:xfrm>
            <a:off x="3996070" y="1683144"/>
            <a:ext cx="7275830" cy="5408295"/>
            <a:chOff x="4852663" y="1241024"/>
            <a:chExt cx="7275830" cy="5408295"/>
          </a:xfrm>
        </p:grpSpPr>
        <p:pic>
          <p:nvPicPr>
            <p:cNvPr id="9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9386" y="1241024"/>
              <a:ext cx="4768792" cy="5407755"/>
            </a:xfrm>
            <a:prstGeom prst="rect">
              <a:avLst/>
            </a:prstGeom>
          </p:spPr>
        </p:pic>
        <p:pic>
          <p:nvPicPr>
            <p:cNvPr id="10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2663" y="3357372"/>
              <a:ext cx="379228" cy="288036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5232653" y="3411474"/>
              <a:ext cx="2232660" cy="190500"/>
            </a:xfrm>
            <a:custGeom>
              <a:avLst/>
              <a:gdLst/>
              <a:ahLst/>
              <a:cxnLst/>
              <a:rect l="l" t="t" r="r" b="b"/>
              <a:pathLst>
                <a:path w="2232659" h="190500">
                  <a:moveTo>
                    <a:pt x="2042032" y="0"/>
                  </a:moveTo>
                  <a:lnTo>
                    <a:pt x="2041829" y="76150"/>
                  </a:lnTo>
                  <a:lnTo>
                    <a:pt x="2060828" y="76200"/>
                  </a:lnTo>
                  <a:lnTo>
                    <a:pt x="2060702" y="114300"/>
                  </a:lnTo>
                  <a:lnTo>
                    <a:pt x="2041728" y="114300"/>
                  </a:lnTo>
                  <a:lnTo>
                    <a:pt x="2041525" y="190500"/>
                  </a:lnTo>
                  <a:lnTo>
                    <a:pt x="2194946" y="114300"/>
                  </a:lnTo>
                  <a:lnTo>
                    <a:pt x="2060702" y="114300"/>
                  </a:lnTo>
                  <a:lnTo>
                    <a:pt x="2195045" y="114250"/>
                  </a:lnTo>
                  <a:lnTo>
                    <a:pt x="2232279" y="95758"/>
                  </a:lnTo>
                  <a:lnTo>
                    <a:pt x="2042032" y="0"/>
                  </a:lnTo>
                  <a:close/>
                </a:path>
                <a:path w="2232659" h="190500">
                  <a:moveTo>
                    <a:pt x="2041829" y="76150"/>
                  </a:moveTo>
                  <a:lnTo>
                    <a:pt x="2041728" y="114250"/>
                  </a:lnTo>
                  <a:lnTo>
                    <a:pt x="2060702" y="114300"/>
                  </a:lnTo>
                  <a:lnTo>
                    <a:pt x="2060828" y="76200"/>
                  </a:lnTo>
                  <a:lnTo>
                    <a:pt x="2041829" y="76150"/>
                  </a:lnTo>
                  <a:close/>
                </a:path>
                <a:path w="2232659" h="190500">
                  <a:moveTo>
                    <a:pt x="0" y="70865"/>
                  </a:moveTo>
                  <a:lnTo>
                    <a:pt x="0" y="108965"/>
                  </a:lnTo>
                  <a:lnTo>
                    <a:pt x="2041728" y="114250"/>
                  </a:lnTo>
                  <a:lnTo>
                    <a:pt x="2041829" y="76150"/>
                  </a:lnTo>
                  <a:lnTo>
                    <a:pt x="0" y="708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024087" y="3334560"/>
            <a:ext cx="2559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377A"/>
                </a:solidFill>
                <a:latin typeface="Arial"/>
                <a:cs typeface="Arial"/>
              </a:rPr>
              <a:t>Войти</a:t>
            </a:r>
            <a:r>
              <a:rPr sz="1800" b="1" spc="20" dirty="0">
                <a:solidFill>
                  <a:srgbClr val="1F377A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377A"/>
                </a:solidFill>
                <a:latin typeface="Arial"/>
                <a:cs typeface="Arial"/>
              </a:rPr>
              <a:t>в</a:t>
            </a:r>
            <a:r>
              <a:rPr sz="1800" b="1" spc="-15" dirty="0">
                <a:solidFill>
                  <a:srgbClr val="1F377A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1F377A"/>
                </a:solidFill>
                <a:latin typeface="Arial"/>
                <a:cs typeface="Arial"/>
              </a:rPr>
              <a:t>10-ку</a:t>
            </a:r>
            <a:r>
              <a:rPr sz="1800" b="1" spc="-15" dirty="0">
                <a:solidFill>
                  <a:srgbClr val="1F377A"/>
                </a:solidFill>
                <a:latin typeface="Arial"/>
                <a:cs typeface="Arial"/>
              </a:rPr>
              <a:t> лучших!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8" name="object 13"/>
          <p:cNvGrpSpPr/>
          <p:nvPr/>
        </p:nvGrpSpPr>
        <p:grpSpPr>
          <a:xfrm>
            <a:off x="8447814" y="1112509"/>
            <a:ext cx="3313142" cy="5192407"/>
            <a:chOff x="8415273" y="613918"/>
            <a:chExt cx="3513454" cy="5702300"/>
          </a:xfrm>
        </p:grpSpPr>
        <p:sp>
          <p:nvSpPr>
            <p:cNvPr id="29" name="object 14"/>
            <p:cNvSpPr/>
            <p:nvPr/>
          </p:nvSpPr>
          <p:spPr>
            <a:xfrm>
              <a:off x="8421623" y="620268"/>
              <a:ext cx="3500754" cy="5689600"/>
            </a:xfrm>
            <a:custGeom>
              <a:avLst/>
              <a:gdLst/>
              <a:ahLst/>
              <a:cxnLst/>
              <a:rect l="l" t="t" r="r" b="b"/>
              <a:pathLst>
                <a:path w="3500754" h="5689600">
                  <a:moveTo>
                    <a:pt x="3243833" y="0"/>
                  </a:moveTo>
                  <a:lnTo>
                    <a:pt x="256794" y="0"/>
                  </a:ln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1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0" y="5432285"/>
                  </a:lnTo>
                  <a:lnTo>
                    <a:pt x="4136" y="5478447"/>
                  </a:lnTo>
                  <a:lnTo>
                    <a:pt x="16061" y="5521894"/>
                  </a:lnTo>
                  <a:lnTo>
                    <a:pt x="35051" y="5561901"/>
                  </a:lnTo>
                  <a:lnTo>
                    <a:pt x="60383" y="5597743"/>
                  </a:lnTo>
                  <a:lnTo>
                    <a:pt x="91330" y="5628695"/>
                  </a:lnTo>
                  <a:lnTo>
                    <a:pt x="127169" y="5654031"/>
                  </a:lnTo>
                  <a:lnTo>
                    <a:pt x="167175" y="5673025"/>
                  </a:lnTo>
                  <a:lnTo>
                    <a:pt x="210625" y="5684954"/>
                  </a:lnTo>
                  <a:lnTo>
                    <a:pt x="256794" y="5689092"/>
                  </a:lnTo>
                  <a:lnTo>
                    <a:pt x="3243833" y="5689092"/>
                  </a:lnTo>
                  <a:lnTo>
                    <a:pt x="3290002" y="5684954"/>
                  </a:lnTo>
                  <a:lnTo>
                    <a:pt x="3333452" y="5673025"/>
                  </a:lnTo>
                  <a:lnTo>
                    <a:pt x="3373458" y="5654031"/>
                  </a:lnTo>
                  <a:lnTo>
                    <a:pt x="3409297" y="5628695"/>
                  </a:lnTo>
                  <a:lnTo>
                    <a:pt x="3440244" y="5597743"/>
                  </a:lnTo>
                  <a:lnTo>
                    <a:pt x="3465576" y="5561901"/>
                  </a:lnTo>
                  <a:lnTo>
                    <a:pt x="3484566" y="5521894"/>
                  </a:lnTo>
                  <a:lnTo>
                    <a:pt x="3496491" y="5478447"/>
                  </a:lnTo>
                  <a:lnTo>
                    <a:pt x="3500628" y="5432285"/>
                  </a:lnTo>
                  <a:lnTo>
                    <a:pt x="3500628" y="256794"/>
                  </a:lnTo>
                  <a:lnTo>
                    <a:pt x="3496491" y="210625"/>
                  </a:lnTo>
                  <a:lnTo>
                    <a:pt x="3484566" y="167175"/>
                  </a:lnTo>
                  <a:lnTo>
                    <a:pt x="3465576" y="127169"/>
                  </a:lnTo>
                  <a:lnTo>
                    <a:pt x="3440244" y="91330"/>
                  </a:lnTo>
                  <a:lnTo>
                    <a:pt x="3409297" y="60383"/>
                  </a:lnTo>
                  <a:lnTo>
                    <a:pt x="3373458" y="35052"/>
                  </a:lnTo>
                  <a:lnTo>
                    <a:pt x="3333452" y="16061"/>
                  </a:lnTo>
                  <a:lnTo>
                    <a:pt x="3290002" y="4136"/>
                  </a:lnTo>
                  <a:lnTo>
                    <a:pt x="32438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5"/>
            <p:cNvSpPr/>
            <p:nvPr/>
          </p:nvSpPr>
          <p:spPr>
            <a:xfrm>
              <a:off x="8421623" y="620268"/>
              <a:ext cx="3500754" cy="5689600"/>
            </a:xfrm>
            <a:custGeom>
              <a:avLst/>
              <a:gdLst/>
              <a:ahLst/>
              <a:cxnLst/>
              <a:rect l="l" t="t" r="r" b="b"/>
              <a:pathLst>
                <a:path w="3500754" h="5689600">
                  <a:moveTo>
                    <a:pt x="0" y="256794"/>
                  </a:moveTo>
                  <a:lnTo>
                    <a:pt x="4136" y="210625"/>
                  </a:lnTo>
                  <a:lnTo>
                    <a:pt x="16061" y="167175"/>
                  </a:lnTo>
                  <a:lnTo>
                    <a:pt x="35051" y="127169"/>
                  </a:lnTo>
                  <a:lnTo>
                    <a:pt x="60383" y="91330"/>
                  </a:lnTo>
                  <a:lnTo>
                    <a:pt x="91330" y="60383"/>
                  </a:lnTo>
                  <a:lnTo>
                    <a:pt x="127169" y="35051"/>
                  </a:lnTo>
                  <a:lnTo>
                    <a:pt x="167175" y="16061"/>
                  </a:lnTo>
                  <a:lnTo>
                    <a:pt x="210625" y="4136"/>
                  </a:lnTo>
                  <a:lnTo>
                    <a:pt x="256794" y="0"/>
                  </a:lnTo>
                  <a:lnTo>
                    <a:pt x="3243833" y="0"/>
                  </a:lnTo>
                  <a:lnTo>
                    <a:pt x="3290002" y="4136"/>
                  </a:lnTo>
                  <a:lnTo>
                    <a:pt x="3333452" y="16061"/>
                  </a:lnTo>
                  <a:lnTo>
                    <a:pt x="3373458" y="35052"/>
                  </a:lnTo>
                  <a:lnTo>
                    <a:pt x="3409297" y="60383"/>
                  </a:lnTo>
                  <a:lnTo>
                    <a:pt x="3440244" y="91330"/>
                  </a:lnTo>
                  <a:lnTo>
                    <a:pt x="3465576" y="127169"/>
                  </a:lnTo>
                  <a:lnTo>
                    <a:pt x="3484566" y="167175"/>
                  </a:lnTo>
                  <a:lnTo>
                    <a:pt x="3496491" y="210625"/>
                  </a:lnTo>
                  <a:lnTo>
                    <a:pt x="3500628" y="256794"/>
                  </a:lnTo>
                  <a:lnTo>
                    <a:pt x="3500628" y="5432285"/>
                  </a:lnTo>
                  <a:lnTo>
                    <a:pt x="3496491" y="5478447"/>
                  </a:lnTo>
                  <a:lnTo>
                    <a:pt x="3484566" y="5521894"/>
                  </a:lnTo>
                  <a:lnTo>
                    <a:pt x="3465576" y="5561901"/>
                  </a:lnTo>
                  <a:lnTo>
                    <a:pt x="3440244" y="5597743"/>
                  </a:lnTo>
                  <a:lnTo>
                    <a:pt x="3409297" y="5628695"/>
                  </a:lnTo>
                  <a:lnTo>
                    <a:pt x="3373458" y="5654031"/>
                  </a:lnTo>
                  <a:lnTo>
                    <a:pt x="3333452" y="5673025"/>
                  </a:lnTo>
                  <a:lnTo>
                    <a:pt x="3290002" y="5684954"/>
                  </a:lnTo>
                  <a:lnTo>
                    <a:pt x="3243833" y="5689092"/>
                  </a:lnTo>
                  <a:lnTo>
                    <a:pt x="256794" y="5689092"/>
                  </a:lnTo>
                  <a:lnTo>
                    <a:pt x="210625" y="5684954"/>
                  </a:lnTo>
                  <a:lnTo>
                    <a:pt x="167175" y="5673025"/>
                  </a:lnTo>
                  <a:lnTo>
                    <a:pt x="127169" y="5654031"/>
                  </a:lnTo>
                  <a:lnTo>
                    <a:pt x="91330" y="5628695"/>
                  </a:lnTo>
                  <a:lnTo>
                    <a:pt x="60383" y="5597743"/>
                  </a:lnTo>
                  <a:lnTo>
                    <a:pt x="35051" y="5561901"/>
                  </a:lnTo>
                  <a:lnTo>
                    <a:pt x="16061" y="5521894"/>
                  </a:lnTo>
                  <a:lnTo>
                    <a:pt x="4136" y="5478447"/>
                  </a:lnTo>
                  <a:lnTo>
                    <a:pt x="0" y="5432285"/>
                  </a:lnTo>
                  <a:lnTo>
                    <a:pt x="0" y="256794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6"/>
            <p:cNvSpPr/>
            <p:nvPr/>
          </p:nvSpPr>
          <p:spPr>
            <a:xfrm>
              <a:off x="8644127" y="781812"/>
              <a:ext cx="3161030" cy="203200"/>
            </a:xfrm>
            <a:custGeom>
              <a:avLst/>
              <a:gdLst/>
              <a:ahLst/>
              <a:cxnLst/>
              <a:rect l="l" t="t" r="r" b="b"/>
              <a:pathLst>
                <a:path w="3161029" h="203200">
                  <a:moveTo>
                    <a:pt x="3160776" y="0"/>
                  </a:moveTo>
                  <a:lnTo>
                    <a:pt x="0" y="0"/>
                  </a:lnTo>
                  <a:lnTo>
                    <a:pt x="0" y="202691"/>
                  </a:lnTo>
                  <a:lnTo>
                    <a:pt x="3160776" y="202691"/>
                  </a:lnTo>
                  <a:lnTo>
                    <a:pt x="3160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8"/>
          <p:cNvSpPr txBox="1"/>
          <p:nvPr/>
        </p:nvSpPr>
        <p:spPr>
          <a:xfrm>
            <a:off x="9703689" y="1644234"/>
            <a:ext cx="8572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Microsoft Sans Serif"/>
                <a:cs typeface="Microsoft Sans Serif"/>
              </a:rPr>
              <a:t>ЗНАНИЕ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3" name="object 29"/>
          <p:cNvSpPr txBox="1"/>
          <p:nvPr/>
        </p:nvSpPr>
        <p:spPr>
          <a:xfrm>
            <a:off x="9703689" y="2239594"/>
            <a:ext cx="1133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70" dirty="0">
                <a:latin typeface="Microsoft Sans Serif"/>
                <a:cs typeface="Microsoft Sans Serif"/>
              </a:rPr>
              <a:t>ЗД</a:t>
            </a:r>
            <a:r>
              <a:rPr sz="1600" spc="-90" dirty="0">
                <a:latin typeface="Microsoft Sans Serif"/>
                <a:cs typeface="Microsoft Sans Serif"/>
              </a:rPr>
              <a:t>О</a:t>
            </a:r>
            <a:r>
              <a:rPr sz="1600" spc="-40" dirty="0">
                <a:latin typeface="Microsoft Sans Serif"/>
                <a:cs typeface="Microsoft Sans Serif"/>
              </a:rPr>
              <a:t>Р</a:t>
            </a:r>
            <a:r>
              <a:rPr sz="1600" spc="-15" dirty="0">
                <a:latin typeface="Microsoft Sans Serif"/>
                <a:cs typeface="Microsoft Sans Serif"/>
              </a:rPr>
              <a:t>О</a:t>
            </a:r>
            <a:r>
              <a:rPr sz="1600" spc="-5" dirty="0">
                <a:latin typeface="Microsoft Sans Serif"/>
                <a:cs typeface="Microsoft Sans Serif"/>
              </a:rPr>
              <a:t>ВЬЕ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4" name="object 30"/>
          <p:cNvSpPr txBox="1"/>
          <p:nvPr/>
        </p:nvSpPr>
        <p:spPr>
          <a:xfrm>
            <a:off x="9703689" y="2886168"/>
            <a:ext cx="13931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ТВОРЧЕСТВО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5" name="object 31"/>
          <p:cNvSpPr txBox="1"/>
          <p:nvPr/>
        </p:nvSpPr>
        <p:spPr>
          <a:xfrm>
            <a:off x="9717437" y="3527170"/>
            <a:ext cx="14312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Microsoft Sans Serif"/>
                <a:cs typeface="Microsoft Sans Serif"/>
              </a:rPr>
              <a:t>ВОСПИТАНИЕ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32"/>
          <p:cNvSpPr txBox="1"/>
          <p:nvPr/>
        </p:nvSpPr>
        <p:spPr>
          <a:xfrm>
            <a:off x="9639237" y="4223841"/>
            <a:ext cx="2028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ПРОФОРИЕНТАЦИЯ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7" name="object 36"/>
          <p:cNvSpPr txBox="1"/>
          <p:nvPr/>
        </p:nvSpPr>
        <p:spPr>
          <a:xfrm>
            <a:off x="9639237" y="5958265"/>
            <a:ext cx="205041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5" dirty="0">
                <a:latin typeface="Microsoft Sans Serif"/>
                <a:cs typeface="Microsoft Sans Serif"/>
              </a:rPr>
              <a:t>ОБРАЗОВАТЕЛЬНАЯ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latin typeface="Microsoft Sans Serif"/>
                <a:cs typeface="Microsoft Sans Serif"/>
              </a:rPr>
              <a:t>СРЕДА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03689" y="4830245"/>
            <a:ext cx="9607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УЧИТЕЛЬ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664191" y="5436649"/>
            <a:ext cx="20897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Microsoft Sans Serif"/>
                <a:cs typeface="Microsoft Sans Serif"/>
              </a:rPr>
              <a:t>ШКОЛЬНЫЙ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65" dirty="0">
                <a:latin typeface="Microsoft Sans Serif"/>
                <a:cs typeface="Microsoft Sans Serif"/>
              </a:rPr>
              <a:t>КЛИМАТ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17" name="object 19"/>
          <p:cNvGrpSpPr/>
          <p:nvPr/>
        </p:nvGrpSpPr>
        <p:grpSpPr>
          <a:xfrm>
            <a:off x="7351041" y="1605686"/>
            <a:ext cx="2022475" cy="4968240"/>
            <a:chOff x="7545323" y="1269491"/>
            <a:chExt cx="2022475" cy="4968240"/>
          </a:xfrm>
        </p:grpSpPr>
        <p:pic>
          <p:nvPicPr>
            <p:cNvPr id="19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9659" y="1269491"/>
              <a:ext cx="818388" cy="541020"/>
            </a:xfrm>
            <a:prstGeom prst="rect">
              <a:avLst/>
            </a:prstGeom>
          </p:spPr>
        </p:pic>
        <p:pic>
          <p:nvPicPr>
            <p:cNvPr id="20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9659" y="1886711"/>
              <a:ext cx="818388" cy="541020"/>
            </a:xfrm>
            <a:prstGeom prst="rect">
              <a:avLst/>
            </a:prstGeom>
          </p:spPr>
        </p:pic>
        <p:pic>
          <p:nvPicPr>
            <p:cNvPr id="21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9659" y="2534411"/>
              <a:ext cx="818388" cy="541020"/>
            </a:xfrm>
            <a:prstGeom prst="rect">
              <a:avLst/>
            </a:prstGeom>
          </p:spPr>
        </p:pic>
        <p:pic>
          <p:nvPicPr>
            <p:cNvPr id="22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9659" y="3182112"/>
              <a:ext cx="818388" cy="541019"/>
            </a:xfrm>
            <a:prstGeom prst="rect">
              <a:avLst/>
            </a:prstGeom>
          </p:spPr>
        </p:pic>
        <p:pic>
          <p:nvPicPr>
            <p:cNvPr id="23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9659" y="3831336"/>
              <a:ext cx="818388" cy="541019"/>
            </a:xfrm>
            <a:prstGeom prst="rect">
              <a:avLst/>
            </a:prstGeom>
          </p:spPr>
        </p:pic>
        <p:pic>
          <p:nvPicPr>
            <p:cNvPr id="24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5323" y="2442972"/>
              <a:ext cx="854964" cy="2138172"/>
            </a:xfrm>
            <a:prstGeom prst="rect">
              <a:avLst/>
            </a:prstGeom>
          </p:spPr>
        </p:pic>
        <p:pic>
          <p:nvPicPr>
            <p:cNvPr id="25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35567" y="5696712"/>
              <a:ext cx="816864" cy="541020"/>
            </a:xfrm>
            <a:prstGeom prst="rect">
              <a:avLst/>
            </a:prstGeom>
          </p:spPr>
        </p:pic>
        <p:pic>
          <p:nvPicPr>
            <p:cNvPr id="26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88323" y="4440936"/>
              <a:ext cx="816863" cy="541019"/>
            </a:xfrm>
            <a:prstGeom prst="rect">
              <a:avLst/>
            </a:prstGeom>
          </p:spPr>
        </p:pic>
        <p:pic>
          <p:nvPicPr>
            <p:cNvPr id="27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9283" y="5056632"/>
              <a:ext cx="818387" cy="541019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188298" y="3134878"/>
            <a:ext cx="2022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5" dirty="0" smtClean="0">
                <a:solidFill>
                  <a:srgbClr val="FF0000"/>
                </a:solidFill>
              </a:rPr>
              <a:t>Российская</a:t>
            </a:r>
          </a:p>
          <a:p>
            <a:pPr algn="ctr"/>
            <a:r>
              <a:rPr lang="ru-RU" sz="2800" b="1" spc="-75" dirty="0" smtClean="0">
                <a:solidFill>
                  <a:srgbClr val="FF0000"/>
                </a:solidFill>
              </a:rPr>
              <a:t> </a:t>
            </a:r>
            <a:r>
              <a:rPr lang="ru-RU" sz="2800" b="1" spc="-20" dirty="0">
                <a:solidFill>
                  <a:srgbClr val="FF0000"/>
                </a:solidFill>
              </a:rPr>
              <a:t>школа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" name="Picture 2" descr="Онлайн обучение бесплатно иконка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75" y="4015376"/>
            <a:ext cx="1662198" cy="12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0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63222" y="136734"/>
            <a:ext cx="835023" cy="752029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37118" y="4765409"/>
            <a:ext cx="10579607" cy="1096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</a:rPr>
              <a:t>аждая </a:t>
            </a:r>
            <a:r>
              <a:rPr lang="ru-RU" sz="2800" b="1" dirty="0">
                <a:solidFill>
                  <a:srgbClr val="FF0000"/>
                </a:solidFill>
              </a:rPr>
              <a:t>школа должна быть </a:t>
            </a:r>
            <a:r>
              <a:rPr lang="ru-RU" sz="2800" b="1" dirty="0" smtClean="0">
                <a:solidFill>
                  <a:srgbClr val="FF0000"/>
                </a:solidFill>
              </a:rPr>
              <a:t>уникальной, </a:t>
            </a:r>
            <a:r>
              <a:rPr lang="ru-RU" sz="2800" b="1" dirty="0">
                <a:solidFill>
                  <a:srgbClr val="FF0000"/>
                </a:solidFill>
              </a:rPr>
              <a:t>иметь свое лицо,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</a:rPr>
              <a:t>свой </a:t>
            </a:r>
            <a:r>
              <a:rPr lang="ru-RU" sz="2800" b="1" dirty="0">
                <a:solidFill>
                  <a:srgbClr val="FF0000"/>
                </a:solidFill>
              </a:rPr>
              <a:t>неповторимый </a:t>
            </a:r>
            <a:r>
              <a:rPr lang="ru-RU" sz="2800" b="1" dirty="0" smtClean="0">
                <a:solidFill>
                  <a:srgbClr val="FF0000"/>
                </a:solidFill>
              </a:rPr>
              <a:t>образ!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980" t="31655" r="26097" b="36514"/>
          <a:stretch/>
        </p:blipFill>
        <p:spPr>
          <a:xfrm>
            <a:off x="546930" y="679836"/>
            <a:ext cx="11189986" cy="328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44306" y="161807"/>
            <a:ext cx="911561" cy="820960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94033" y="304623"/>
            <a:ext cx="9793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Воспитывающая среда </a:t>
            </a:r>
            <a:r>
              <a:rPr lang="ru-RU" sz="2400" dirty="0"/>
              <a:t>- </a:t>
            </a:r>
            <a:r>
              <a:rPr lang="ru-RU" sz="2400" dirty="0">
                <a:solidFill>
                  <a:srgbClr val="000099"/>
                </a:solidFill>
              </a:rPr>
              <a:t>это особая форма организации образовательного процесса, реализующего цель и задачи воспитания</a:t>
            </a:r>
            <a:r>
              <a:rPr lang="ru-RU" sz="2400" dirty="0" smtClean="0">
                <a:solidFill>
                  <a:srgbClr val="000099"/>
                </a:solidFill>
              </a:rPr>
              <a:t>.</a:t>
            </a:r>
          </a:p>
          <a:p>
            <a:r>
              <a:rPr lang="ru-RU" sz="2400" dirty="0" smtClean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Воспитывающая среда </a:t>
            </a:r>
            <a:r>
              <a:rPr lang="ru-RU" sz="2400" dirty="0">
                <a:solidFill>
                  <a:srgbClr val="000099"/>
                </a:solidFill>
              </a:rPr>
              <a:t>определяется целью и задачами воспитания, духовно­ нравственными и социокультурными ценностями, образцами и практиками.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30335530"/>
              </p:ext>
            </p:extLst>
          </p:nvPr>
        </p:nvGraphicFramePr>
        <p:xfrm>
          <a:off x="1737360" y="2264208"/>
          <a:ext cx="8759952" cy="4102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7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146670" y="228601"/>
            <a:ext cx="778716" cy="701318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52500" y="406699"/>
            <a:ext cx="10010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Нормативное обеспечение единой воспитывающей среды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53383" y="1216256"/>
            <a:ext cx="7180562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99"/>
                </a:solidFill>
                <a:latin typeface="+mn-lt"/>
              </a:rPr>
              <a:t>Рабочая программа </a:t>
            </a:r>
            <a:r>
              <a:rPr lang="ru-RU" sz="2400" dirty="0" smtClean="0">
                <a:solidFill>
                  <a:srgbClr val="000099"/>
                </a:solidFill>
                <a:latin typeface="+mn-lt"/>
              </a:rPr>
              <a:t>воспитания ( актуализировать в соответствии с примерной рабочей программой воспитания, </a:t>
            </a:r>
            <a:r>
              <a:rPr lang="ru-RU" sz="2400" dirty="0">
                <a:solidFill>
                  <a:srgbClr val="000099"/>
                </a:solidFill>
                <a:latin typeface="+mn-lt"/>
              </a:rPr>
              <a:t>одобренной </a:t>
            </a:r>
            <a:r>
              <a:rPr lang="ru-RU" sz="24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0099"/>
                </a:solidFill>
                <a:latin typeface="+mn-lt"/>
              </a:rPr>
              <a:t>решением Федерального </a:t>
            </a:r>
            <a:r>
              <a:rPr lang="ru-RU" sz="2400" dirty="0" smtClean="0">
                <a:solidFill>
                  <a:srgbClr val="000099"/>
                </a:solidFill>
                <a:latin typeface="+mn-lt"/>
              </a:rPr>
              <a:t>учебно-методического </a:t>
            </a:r>
            <a:r>
              <a:rPr lang="ru-RU" sz="2400" dirty="0">
                <a:solidFill>
                  <a:srgbClr val="000099"/>
                </a:solidFill>
                <a:latin typeface="+mn-lt"/>
              </a:rPr>
              <a:t>объединения по общему образованию (протокол № 3/22 от 23 июня 2022 г.) и </a:t>
            </a:r>
            <a:r>
              <a:rPr lang="ru-RU" sz="2400" dirty="0" smtClean="0">
                <a:solidFill>
                  <a:srgbClr val="000099"/>
                </a:solidFill>
                <a:latin typeface="+mn-lt"/>
              </a:rPr>
              <a:t>размещенной </a:t>
            </a:r>
            <a:r>
              <a:rPr lang="ru-RU" sz="2400" dirty="0">
                <a:solidFill>
                  <a:srgbClr val="000099"/>
                </a:solidFill>
                <a:latin typeface="+mn-lt"/>
              </a:rPr>
              <a:t>в Реестре примерных основных общеобразовательных программ на портале </a:t>
            </a:r>
            <a:r>
              <a:rPr lang="ru-RU" sz="2400" dirty="0">
                <a:solidFill>
                  <a:srgbClr val="FF0000"/>
                </a:solidFill>
                <a:latin typeface="+mn-lt"/>
              </a:rPr>
              <a:t>https://</a:t>
            </a: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fgosreestr.ru</a:t>
            </a:r>
            <a:r>
              <a:rPr lang="ru-RU" sz="2400" dirty="0" smtClean="0">
                <a:solidFill>
                  <a:srgbClr val="000099"/>
                </a:solidFill>
                <a:latin typeface="+mn-lt"/>
              </a:rPr>
              <a:t>)</a:t>
            </a:r>
            <a:endParaRPr lang="ru-RU" sz="2400" dirty="0">
              <a:solidFill>
                <a:srgbClr val="000099"/>
              </a:solidFill>
              <a:latin typeface="+mn-lt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99"/>
                </a:solidFill>
                <a:latin typeface="+mn-lt"/>
              </a:rPr>
              <a:t>Календарный план воспитательной работы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r>
              <a:rPr lang="ru-RU" altLang="ru-RU" sz="2400" dirty="0">
                <a:solidFill>
                  <a:srgbClr val="000099"/>
                </a:solidFill>
                <a:latin typeface="+mn-lt"/>
              </a:rPr>
              <a:t>Отражение в рабочих программах учебных предметов, учебных курсов, внеурочной деятельности рабочей </a:t>
            </a:r>
            <a:r>
              <a:rPr lang="ru-RU" altLang="ru-RU" sz="2400" dirty="0" smtClean="0">
                <a:solidFill>
                  <a:srgbClr val="000099"/>
                </a:solidFill>
                <a:latin typeface="+mn-lt"/>
              </a:rPr>
              <a:t>программы воспитания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lang="ru-RU" altLang="ru-RU" sz="2400" dirty="0">
              <a:solidFill>
                <a:srgbClr val="000099"/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lang="ru-RU" altLang="ru-RU" sz="2400" dirty="0">
              <a:solidFill>
                <a:srgbClr val="000099"/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7" t="19349" r="34086" b="7094"/>
          <a:stretch/>
        </p:blipFill>
        <p:spPr bwMode="auto">
          <a:xfrm>
            <a:off x="8163336" y="1251063"/>
            <a:ext cx="3447737" cy="5051686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50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67014" y="217152"/>
            <a:ext cx="811042" cy="730432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43314" y="443223"/>
            <a:ext cx="9383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Кадровое  </a:t>
            </a:r>
            <a:r>
              <a:rPr lang="ru-RU" sz="2800" b="1" dirty="0">
                <a:solidFill>
                  <a:srgbClr val="FF0000"/>
                </a:solidFill>
              </a:rPr>
              <a:t>обеспечение </a:t>
            </a:r>
            <a:r>
              <a:rPr lang="ru-RU" sz="2800" b="1" dirty="0" smtClean="0">
                <a:solidFill>
                  <a:srgbClr val="FF0000"/>
                </a:solidFill>
              </a:rPr>
              <a:t>единой воспитывающей среды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53383" y="1634832"/>
            <a:ext cx="6258897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r>
              <a:rPr lang="ru-RU" altLang="ru-RU" sz="2400" dirty="0" smtClean="0">
                <a:solidFill>
                  <a:srgbClr val="000099"/>
                </a:solidFill>
                <a:latin typeface="+mn-lt"/>
              </a:rPr>
              <a:t>Повышение квалификации  по вопросам воспитания и социализации  обучающихся  педагогическими работниками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r>
              <a:rPr lang="ru-RU" altLang="ru-RU" sz="2400" dirty="0">
                <a:solidFill>
                  <a:srgbClr val="000099"/>
                </a:solidFill>
                <a:latin typeface="+mn-lt"/>
              </a:rPr>
              <a:t>Участие  педагогов в профессиональных конкурсах, тематика которых связана с вопросами воспитания и социализации обучающихся  </a:t>
            </a:r>
            <a:r>
              <a:rPr lang="ru-RU" altLang="ru-RU" sz="2400" dirty="0" smtClean="0">
                <a:solidFill>
                  <a:srgbClr val="000099"/>
                </a:solidFill>
                <a:latin typeface="+mn-lt"/>
              </a:rPr>
              <a:t>(«</a:t>
            </a:r>
            <a:r>
              <a:rPr lang="ru-RU" altLang="ru-RU" sz="2400" dirty="0">
                <a:solidFill>
                  <a:srgbClr val="000099"/>
                </a:solidFill>
                <a:latin typeface="+mn-lt"/>
              </a:rPr>
              <a:t>Сердце отдаю детям», «Воспитать человека», региональные и муниципальные конкурсы)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000099"/>
                </a:solidFill>
                <a:latin typeface="+mn-lt"/>
              </a:rPr>
              <a:t>Наличие в штатном расписании специалистов в области воспитания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lang="ru-RU" altLang="ru-RU" sz="2400" dirty="0" smtClean="0">
              <a:solidFill>
                <a:srgbClr val="000099"/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lang="ru-RU" altLang="ru-RU" sz="2400" dirty="0">
              <a:solidFill>
                <a:srgbClr val="000099"/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lang="ru-RU" altLang="ru-RU" sz="2400" dirty="0">
              <a:solidFill>
                <a:srgbClr val="000099"/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87338" algn="l"/>
              </a:tabLst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+mn-lt"/>
            </a:endParaRPr>
          </a:p>
        </p:txBody>
      </p:sp>
      <p:pic>
        <p:nvPicPr>
          <p:cNvPr id="1026" name="Picture 2" descr="https://vyborok.com/wp-content/uploads/2019/09/tild3935-6164-4236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19" y="2097689"/>
            <a:ext cx="4504097" cy="3004876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735171"/>
              </p:ext>
            </p:extLst>
          </p:nvPr>
        </p:nvGraphicFramePr>
        <p:xfrm>
          <a:off x="546930" y="1182533"/>
          <a:ext cx="4905287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5287">
                  <a:extLst>
                    <a:ext uri="{9D8B030D-6E8A-4147-A177-3AD203B41FA5}">
                      <a16:colId xmlns:a16="http://schemas.microsoft.com/office/drawing/2014/main" val="168850904"/>
                    </a:ext>
                  </a:extLst>
                </a:gridCol>
              </a:tblGrid>
              <a:tr h="37225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   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113341"/>
                  </a:ext>
                </a:extLst>
              </a:tr>
              <a:tr h="1188413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С 1 сентября по понедельникам церемониал поднятия флага и исполнения гимна РФ.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3966753"/>
                  </a:ext>
                </a:extLst>
              </a:tr>
            </a:tbl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63222" y="136734"/>
            <a:ext cx="835023" cy="752029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2" y="327118"/>
            <a:ext cx="752860" cy="7793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06340" y="394077"/>
            <a:ext cx="45627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</a:rPr>
              <a:t>Векторы развития</a:t>
            </a:r>
          </a:p>
        </p:txBody>
      </p:sp>
      <p:pic>
        <p:nvPicPr>
          <p:cNvPr id="9" name="Picture 2" descr="https://www.buzulukinform.ru/upload/resize_cache/iblock/c6a/420_600_1/c6aff199288f9b06f704bee055cca4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87" y="3032124"/>
            <a:ext cx="2456263" cy="327111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7639" t="30042" r="5782" b="18306"/>
          <a:stretch/>
        </p:blipFill>
        <p:spPr>
          <a:xfrm>
            <a:off x="6487718" y="1534987"/>
            <a:ext cx="4607696" cy="2010786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2163" y="3773215"/>
            <a:ext cx="4228614" cy="26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298255"/>
              </p:ext>
            </p:extLst>
          </p:nvPr>
        </p:nvGraphicFramePr>
        <p:xfrm>
          <a:off x="457188" y="1149732"/>
          <a:ext cx="5821321" cy="6915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1321">
                  <a:extLst>
                    <a:ext uri="{9D8B030D-6E8A-4147-A177-3AD203B41FA5}">
                      <a16:colId xmlns:a16="http://schemas.microsoft.com/office/drawing/2014/main" val="168850904"/>
                    </a:ext>
                  </a:extLst>
                </a:gridCol>
              </a:tblGrid>
              <a:tr h="539158"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   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113341"/>
                  </a:ext>
                </a:extLst>
              </a:tr>
              <a:tr h="2993268"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240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Детские и молодежные общественные объединения («Большая перемена», 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ru-RU" sz="240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     «Орлята России»).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2400" kern="1200" dirty="0" smtClean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во всероссийских акциях, посвященных значимым событиям в России, мире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2400" kern="1200" dirty="0" smtClean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2400" kern="1200" dirty="0" smtClean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3966753"/>
                  </a:ext>
                </a:extLst>
              </a:tr>
              <a:tr h="299326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2400" kern="1200" dirty="0" smtClean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6732344"/>
                  </a:ext>
                </a:extLst>
              </a:tr>
            </a:tbl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63222" y="136734"/>
            <a:ext cx="835023" cy="752029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44" y="327118"/>
            <a:ext cx="634838" cy="6571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06341" y="394077"/>
            <a:ext cx="3025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Векторы развития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832" y="1681735"/>
            <a:ext cx="4804901" cy="2699003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73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4904" y="228601"/>
            <a:ext cx="11503152" cy="635508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6930" y="3177541"/>
            <a:ext cx="842204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33"/>
          <a:stretch/>
        </p:blipFill>
        <p:spPr>
          <a:xfrm>
            <a:off x="11063222" y="136734"/>
            <a:ext cx="835023" cy="752029"/>
          </a:xfrm>
          <a:prstGeom prst="ellipse">
            <a:avLst/>
          </a:prstGeom>
          <a:ln w="285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44" y="327118"/>
            <a:ext cx="634838" cy="6571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06341" y="394077"/>
            <a:ext cx="3025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Векторы развития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5300" y="1434202"/>
            <a:ext cx="5175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rgbClr val="000099"/>
                </a:solidFill>
              </a:rPr>
              <a:t>Трансформируемое </a:t>
            </a:r>
            <a:r>
              <a:rPr lang="ru-RU" sz="2200" dirty="0" err="1">
                <a:solidFill>
                  <a:srgbClr val="000099"/>
                </a:solidFill>
              </a:rPr>
              <a:t>зонированное</a:t>
            </a:r>
            <a:r>
              <a:rPr lang="ru-RU" sz="2200" dirty="0">
                <a:solidFill>
                  <a:srgbClr val="000099"/>
                </a:solidFill>
              </a:rPr>
              <a:t>  пространство, создание комнат детских инициатив/ученического  самоуправления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7341" t="31855" r="43028" b="19171"/>
          <a:stretch/>
        </p:blipFill>
        <p:spPr>
          <a:xfrm>
            <a:off x="7231785" y="1216117"/>
            <a:ext cx="4143351" cy="3852023"/>
          </a:xfrm>
          <a:prstGeom prst="rect">
            <a:avLst/>
          </a:prstGeom>
        </p:spPr>
      </p:pic>
      <p:pic>
        <p:nvPicPr>
          <p:cNvPr id="4098" name="Picture 2" descr="https://sun9-43.userapi.com/impg/9uBg6gZLb2OozBLZkNymkj7uxKAYjCrQLuBueQ/hFXegu62jyM.jpg?size=1200x799&amp;quality=96&amp;sign=35943a6892eb1d464547bb2b7a6dff8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91" y="3142129"/>
            <a:ext cx="4577397" cy="30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1268</TotalTime>
  <Words>595</Words>
  <Application>Microsoft Office PowerPoint</Application>
  <PresentationFormat>Широкоэкранный</PresentationFormat>
  <Paragraphs>94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Microsoft Sans Serif</vt:lpstr>
      <vt:lpstr>Times New Roman</vt:lpstr>
      <vt:lpstr>Wingdings</vt:lpstr>
      <vt:lpstr>Тема Office</vt:lpstr>
      <vt:lpstr>Укрепление  единой воспитывающей среды в образовательных учреждениях  города Иванова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дс</cp:lastModifiedBy>
  <cp:revision>73</cp:revision>
  <dcterms:created xsi:type="dcterms:W3CDTF">2022-08-15T18:58:23Z</dcterms:created>
  <dcterms:modified xsi:type="dcterms:W3CDTF">2022-08-24T16:02:19Z</dcterms:modified>
</cp:coreProperties>
</file>